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96" r:id="rId4"/>
    <p:sldId id="283" r:id="rId5"/>
    <p:sldId id="259" r:id="rId6"/>
    <p:sldId id="282" r:id="rId7"/>
    <p:sldId id="258" r:id="rId8"/>
    <p:sldId id="257" r:id="rId9"/>
    <p:sldId id="286" r:id="rId10"/>
    <p:sldId id="287" r:id="rId11"/>
    <p:sldId id="295"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94" r:id="rId27"/>
    <p:sldId id="275" r:id="rId28"/>
    <p:sldId id="276" r:id="rId29"/>
    <p:sldId id="277" r:id="rId30"/>
    <p:sldId id="278" r:id="rId31"/>
    <p:sldId id="279" r:id="rId32"/>
    <p:sldId id="280" r:id="rId33"/>
    <p:sldId id="291" r:id="rId34"/>
    <p:sldId id="289" r:id="rId35"/>
    <p:sldId id="288" r:id="rId36"/>
    <p:sldId id="292" r:id="rId37"/>
    <p:sldId id="293" r:id="rId38"/>
    <p:sldId id="281"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2017/3/22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9"/>
          <p:cNvSpPr txBox="1">
            <a:spLocks noChangeArrowheads="1"/>
          </p:cNvSpPr>
          <p:nvPr/>
        </p:nvSpPr>
        <p:spPr bwMode="auto">
          <a:xfrm>
            <a:off x="1726794" y="2805046"/>
            <a:ext cx="7309702" cy="89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spAutoFit/>
          </a:bodyPr>
          <a:lstStyle>
            <a:lvl1pPr>
              <a:defRPr sz="3700">
                <a:solidFill>
                  <a:schemeClr val="tx1"/>
                </a:solidFill>
                <a:latin typeface="Arial" charset="0"/>
                <a:ea typeface="宋体" pitchFamily="2" charset="-122"/>
              </a:defRPr>
            </a:lvl1pPr>
            <a:lvl2pPr marL="742950" indent="-285750">
              <a:defRPr sz="3200">
                <a:solidFill>
                  <a:schemeClr val="tx1"/>
                </a:solidFill>
                <a:latin typeface="Arial" charset="0"/>
                <a:ea typeface="宋体" pitchFamily="2" charset="-122"/>
              </a:defRPr>
            </a:lvl2pPr>
            <a:lvl3pPr marL="1143000" indent="-228600">
              <a:defRPr sz="2800">
                <a:solidFill>
                  <a:schemeClr val="tx1"/>
                </a:solidFill>
                <a:latin typeface="Arial" charset="0"/>
                <a:ea typeface="宋体" pitchFamily="2" charset="-122"/>
              </a:defRPr>
            </a:lvl3pPr>
            <a:lvl4pPr marL="1600200" indent="-228600">
              <a:defRPr sz="2300">
                <a:solidFill>
                  <a:schemeClr val="tx1"/>
                </a:solidFill>
                <a:latin typeface="Arial" charset="0"/>
                <a:ea typeface="宋体" pitchFamily="2" charset="-122"/>
              </a:defRPr>
            </a:lvl4pPr>
            <a:lvl5pPr marL="2057400" indent="-228600">
              <a:defRPr sz="2300">
                <a:solidFill>
                  <a:schemeClr val="tx1"/>
                </a:solidFill>
                <a:latin typeface="Arial" charset="0"/>
                <a:ea typeface="宋体" pitchFamily="2" charset="-122"/>
              </a:defRPr>
            </a:lvl5pPr>
            <a:lvl6pPr marL="2514600" indent="-228600" eaLnBrk="0" hangingPunct="0">
              <a:defRPr sz="2300">
                <a:solidFill>
                  <a:schemeClr val="tx1"/>
                </a:solidFill>
                <a:latin typeface="Arial" charset="0"/>
                <a:ea typeface="宋体" pitchFamily="2" charset="-122"/>
              </a:defRPr>
            </a:lvl6pPr>
            <a:lvl7pPr marL="2971800" indent="-228600" eaLnBrk="0" hangingPunct="0">
              <a:defRPr sz="2300">
                <a:solidFill>
                  <a:schemeClr val="tx1"/>
                </a:solidFill>
                <a:latin typeface="Arial" charset="0"/>
                <a:ea typeface="宋体" pitchFamily="2" charset="-122"/>
              </a:defRPr>
            </a:lvl7pPr>
            <a:lvl8pPr marL="3429000" indent="-228600" eaLnBrk="0" hangingPunct="0">
              <a:defRPr sz="2300">
                <a:solidFill>
                  <a:schemeClr val="tx1"/>
                </a:solidFill>
                <a:latin typeface="Arial" charset="0"/>
                <a:ea typeface="宋体" pitchFamily="2" charset="-122"/>
              </a:defRPr>
            </a:lvl8pPr>
            <a:lvl9pPr marL="3886200" indent="-228600" eaLnBrk="0" hangingPunct="0">
              <a:defRPr sz="2300">
                <a:solidFill>
                  <a:schemeClr val="tx1"/>
                </a:solidFill>
                <a:latin typeface="Arial" charset="0"/>
                <a:ea typeface="宋体" pitchFamily="2" charset="-122"/>
              </a:defRPr>
            </a:lvl9pPr>
          </a:lstStyle>
          <a:p>
            <a:pPr defTabSz="1058863" eaLnBrk="1" hangingPunct="1">
              <a:spcBef>
                <a:spcPct val="50000"/>
              </a:spcBef>
            </a:pPr>
            <a:r>
              <a:rPr lang="en-US" altLang="zh-CN" sz="5100" b="1" dirty="0" smtClean="0"/>
              <a:t>3D</a:t>
            </a:r>
            <a:r>
              <a:rPr lang="zh-CN" altLang="en-US" sz="5100" b="1" dirty="0"/>
              <a:t>效果</a:t>
            </a:r>
            <a:r>
              <a:rPr lang="zh-CN" altLang="en-US" sz="5100" b="1" dirty="0" smtClean="0"/>
              <a:t>探讨学习</a:t>
            </a:r>
            <a:endParaRPr lang="zh-CN" altLang="en-US" sz="5100" b="1" dirty="0"/>
          </a:p>
        </p:txBody>
      </p:sp>
      <p:sp>
        <p:nvSpPr>
          <p:cNvPr id="4099" name="Text Box 13"/>
          <p:cNvSpPr txBox="1">
            <a:spLocks noChangeArrowheads="1"/>
          </p:cNvSpPr>
          <p:nvPr/>
        </p:nvSpPr>
        <p:spPr bwMode="auto">
          <a:xfrm>
            <a:off x="5508390" y="5159305"/>
            <a:ext cx="3170164" cy="43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spAutoFit/>
          </a:bodyPr>
          <a:lstStyle>
            <a:lvl1pPr>
              <a:defRPr sz="3700">
                <a:solidFill>
                  <a:schemeClr val="tx1"/>
                </a:solidFill>
                <a:latin typeface="Arial" charset="0"/>
                <a:ea typeface="宋体" pitchFamily="2" charset="-122"/>
              </a:defRPr>
            </a:lvl1pPr>
            <a:lvl2pPr marL="742950" indent="-285750">
              <a:defRPr sz="3200">
                <a:solidFill>
                  <a:schemeClr val="tx1"/>
                </a:solidFill>
                <a:latin typeface="Arial" charset="0"/>
                <a:ea typeface="宋体" pitchFamily="2" charset="-122"/>
              </a:defRPr>
            </a:lvl2pPr>
            <a:lvl3pPr marL="1143000" indent="-228600">
              <a:defRPr sz="2800">
                <a:solidFill>
                  <a:schemeClr val="tx1"/>
                </a:solidFill>
                <a:latin typeface="Arial" charset="0"/>
                <a:ea typeface="宋体" pitchFamily="2" charset="-122"/>
              </a:defRPr>
            </a:lvl3pPr>
            <a:lvl4pPr marL="1600200" indent="-228600">
              <a:defRPr sz="2300">
                <a:solidFill>
                  <a:schemeClr val="tx1"/>
                </a:solidFill>
                <a:latin typeface="Arial" charset="0"/>
                <a:ea typeface="宋体" pitchFamily="2" charset="-122"/>
              </a:defRPr>
            </a:lvl4pPr>
            <a:lvl5pPr marL="2057400" indent="-228600">
              <a:defRPr sz="2300">
                <a:solidFill>
                  <a:schemeClr val="tx1"/>
                </a:solidFill>
                <a:latin typeface="Arial" charset="0"/>
                <a:ea typeface="宋体" pitchFamily="2" charset="-122"/>
              </a:defRPr>
            </a:lvl5pPr>
            <a:lvl6pPr marL="2514600" indent="-228600" eaLnBrk="0" hangingPunct="0">
              <a:defRPr sz="2300">
                <a:solidFill>
                  <a:schemeClr val="tx1"/>
                </a:solidFill>
                <a:latin typeface="Arial" charset="0"/>
                <a:ea typeface="宋体" pitchFamily="2" charset="-122"/>
              </a:defRPr>
            </a:lvl6pPr>
            <a:lvl7pPr marL="2971800" indent="-228600" eaLnBrk="0" hangingPunct="0">
              <a:defRPr sz="2300">
                <a:solidFill>
                  <a:schemeClr val="tx1"/>
                </a:solidFill>
                <a:latin typeface="Arial" charset="0"/>
                <a:ea typeface="宋体" pitchFamily="2" charset="-122"/>
              </a:defRPr>
            </a:lvl7pPr>
            <a:lvl8pPr marL="3429000" indent="-228600" eaLnBrk="0" hangingPunct="0">
              <a:defRPr sz="2300">
                <a:solidFill>
                  <a:schemeClr val="tx1"/>
                </a:solidFill>
                <a:latin typeface="Arial" charset="0"/>
                <a:ea typeface="宋体" pitchFamily="2" charset="-122"/>
              </a:defRPr>
            </a:lvl8pPr>
            <a:lvl9pPr marL="3886200" indent="-228600" eaLnBrk="0" hangingPunct="0">
              <a:defRPr sz="2300">
                <a:solidFill>
                  <a:schemeClr val="tx1"/>
                </a:solidFill>
                <a:latin typeface="Arial" charset="0"/>
                <a:ea typeface="宋体" pitchFamily="2" charset="-122"/>
              </a:defRPr>
            </a:lvl9pPr>
          </a:lstStyle>
          <a:p>
            <a:pPr defTabSz="1058863" eaLnBrk="1" hangingPunct="1">
              <a:spcBef>
                <a:spcPct val="50000"/>
              </a:spcBef>
            </a:pPr>
            <a:r>
              <a:rPr lang="en-US" altLang="zh-CN" sz="2100"/>
              <a:t>2017-03-20</a:t>
            </a:r>
          </a:p>
        </p:txBody>
      </p:sp>
    </p:spTree>
    <p:extLst>
      <p:ext uri="{BB962C8B-B14F-4D97-AF65-F5344CB8AC3E}">
        <p14:creationId xmlns:p14="http://schemas.microsoft.com/office/powerpoint/2010/main" val="1588149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99" y="1484784"/>
            <a:ext cx="7616309" cy="4185291"/>
          </a:xfrm>
          <a:prstGeom prst="rect">
            <a:avLst/>
          </a:prstGeom>
        </p:spPr>
      </p:pic>
    </p:spTree>
    <p:extLst>
      <p:ext uri="{BB962C8B-B14F-4D97-AF65-F5344CB8AC3E}">
        <p14:creationId xmlns:p14="http://schemas.microsoft.com/office/powerpoint/2010/main" val="932280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4" name="Rectangle 5"/>
          <p:cNvSpPr>
            <a:spLocks noChangeArrowheads="1"/>
          </p:cNvSpPr>
          <p:nvPr/>
        </p:nvSpPr>
        <p:spPr bwMode="auto">
          <a:xfrm>
            <a:off x="507594" y="1876108"/>
            <a:ext cx="8128814" cy="1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dirty="0" smtClean="0">
                <a:latin typeface="宋体" pitchFamily="2" charset="-122"/>
                <a:ea typeface="宋体" pitchFamily="2" charset="-122"/>
              </a:rPr>
              <a:t>单眼立体视觉的焦点调节范围是</a:t>
            </a:r>
            <a:r>
              <a:rPr lang="en-US" altLang="zh-CN" dirty="0" smtClean="0">
                <a:latin typeface="宋体" pitchFamily="2" charset="-122"/>
                <a:ea typeface="宋体" pitchFamily="2" charset="-122"/>
              </a:rPr>
              <a:t>5</a:t>
            </a:r>
            <a:r>
              <a:rPr lang="zh-CN" altLang="en-US" dirty="0" smtClean="0">
                <a:latin typeface="宋体" pitchFamily="2" charset="-122"/>
                <a:ea typeface="宋体" pitchFamily="2" charset="-122"/>
              </a:rPr>
              <a:t>米以内，我们在电影院观看</a:t>
            </a:r>
            <a:r>
              <a:rPr lang="en-US" altLang="zh-CN" dirty="0" smtClean="0">
                <a:latin typeface="宋体" pitchFamily="2" charset="-122"/>
                <a:ea typeface="宋体" pitchFamily="2" charset="-122"/>
              </a:rPr>
              <a:t>3D</a:t>
            </a:r>
            <a:r>
              <a:rPr lang="zh-CN" altLang="en-US" dirty="0" smtClean="0">
                <a:latin typeface="宋体" pitchFamily="2" charset="-122"/>
                <a:ea typeface="宋体" pitchFamily="2" charset="-122"/>
              </a:rPr>
              <a:t>电影时，观众席与屏幕之间的距离超过了</a:t>
            </a:r>
            <a:r>
              <a:rPr lang="en-US" altLang="zh-CN" dirty="0" smtClean="0">
                <a:latin typeface="宋体" pitchFamily="2" charset="-122"/>
                <a:ea typeface="宋体" pitchFamily="2" charset="-122"/>
              </a:rPr>
              <a:t>5</a:t>
            </a:r>
            <a:r>
              <a:rPr lang="zh-CN" altLang="en-US" dirty="0" smtClean="0">
                <a:latin typeface="宋体" pitchFamily="2" charset="-122"/>
                <a:ea typeface="宋体" pitchFamily="2" charset="-122"/>
              </a:rPr>
              <a:t>米，因此双眼立体视觉会聚角的立体信息与单眼立体视觉的焦点调节的冲突不明显，但如果我们在</a:t>
            </a:r>
            <a:r>
              <a:rPr lang="en-US" altLang="zh-CN" dirty="0" smtClean="0">
                <a:latin typeface="宋体" pitchFamily="2" charset="-122"/>
                <a:ea typeface="宋体" pitchFamily="2" charset="-122"/>
              </a:rPr>
              <a:t>2</a:t>
            </a:r>
            <a:r>
              <a:rPr lang="zh-CN" altLang="en-US" dirty="0" smtClean="0">
                <a:latin typeface="宋体" pitchFamily="2" charset="-122"/>
                <a:ea typeface="宋体" pitchFamily="2" charset="-122"/>
              </a:rPr>
              <a:t>米距离内观看</a:t>
            </a:r>
            <a:r>
              <a:rPr lang="en-US" altLang="zh-CN" dirty="0" smtClean="0">
                <a:latin typeface="宋体" pitchFamily="2" charset="-122"/>
                <a:ea typeface="宋体" pitchFamily="2" charset="-122"/>
              </a:rPr>
              <a:t>52</a:t>
            </a:r>
            <a:r>
              <a:rPr lang="zh-CN" altLang="en-US" dirty="0" smtClean="0">
                <a:latin typeface="宋体" pitchFamily="2" charset="-122"/>
                <a:ea typeface="宋体" pitchFamily="2" charset="-122"/>
              </a:rPr>
              <a:t>英寸的电视，看</a:t>
            </a:r>
            <a:r>
              <a:rPr lang="en-US" altLang="zh-CN" dirty="0" smtClean="0">
                <a:latin typeface="宋体" pitchFamily="2" charset="-122"/>
                <a:ea typeface="宋体" pitchFamily="2" charset="-122"/>
              </a:rPr>
              <a:t>3D</a:t>
            </a:r>
            <a:r>
              <a:rPr lang="zh-CN" altLang="en-US" dirty="0" smtClean="0">
                <a:latin typeface="宋体" pitchFamily="2" charset="-122"/>
                <a:ea typeface="宋体" pitchFamily="2" charset="-122"/>
              </a:rPr>
              <a:t>影片时就会有明显的冲突，舒适的观影距离应是屏幕宽度的</a:t>
            </a:r>
            <a:r>
              <a:rPr lang="en-US" altLang="zh-CN" dirty="0" smtClean="0">
                <a:latin typeface="宋体" pitchFamily="2" charset="-122"/>
                <a:ea typeface="宋体" pitchFamily="2" charset="-122"/>
              </a:rPr>
              <a:t>3</a:t>
            </a:r>
            <a:r>
              <a:rPr lang="zh-CN" altLang="en-US" dirty="0" smtClean="0">
                <a:latin typeface="宋体" pitchFamily="2" charset="-122"/>
                <a:ea typeface="宋体" pitchFamily="2" charset="-122"/>
              </a:rPr>
              <a:t>倍</a:t>
            </a:r>
            <a:r>
              <a:rPr lang="en-US" altLang="zh-CN" dirty="0" smtClean="0">
                <a:latin typeface="宋体" pitchFamily="2" charset="-122"/>
                <a:ea typeface="宋体" pitchFamily="2" charset="-122"/>
              </a:rPr>
              <a:t>.</a:t>
            </a:r>
            <a:endParaRPr lang="en-US" altLang="zh-CN" dirty="0" smtClean="0">
              <a:latin typeface="宋体" pitchFamily="2" charset="-122"/>
              <a:ea typeface="宋体" pitchFamily="2" charset="-122"/>
            </a:endParaRPr>
          </a:p>
        </p:txBody>
      </p:sp>
    </p:spTree>
    <p:extLst>
      <p:ext uri="{BB962C8B-B14F-4D97-AF65-F5344CB8AC3E}">
        <p14:creationId xmlns:p14="http://schemas.microsoft.com/office/powerpoint/2010/main" val="2229956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8195" name="Rectangle 5"/>
          <p:cNvSpPr>
            <a:spLocks noChangeArrowheads="1"/>
          </p:cNvSpPr>
          <p:nvPr/>
        </p:nvSpPr>
        <p:spPr bwMode="auto">
          <a:xfrm>
            <a:off x="507594" y="1420976"/>
            <a:ext cx="8128814" cy="171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latin typeface="宋体" pitchFamily="2" charset="-122"/>
                <a:ea typeface="宋体" pitchFamily="2" charset="-122"/>
              </a:rPr>
              <a:t>VR</a:t>
            </a:r>
            <a:r>
              <a:rPr lang="zh-CN" altLang="en-US" dirty="0">
                <a:latin typeface="宋体" pitchFamily="2" charset="-122"/>
                <a:ea typeface="宋体" pitchFamily="2" charset="-122"/>
              </a:rPr>
              <a:t>眼镜的原理和我们的眼睛类似，两个透镜相当于眼睛，但远没有人眼“智能”。再加上</a:t>
            </a:r>
            <a:r>
              <a:rPr lang="en-US" altLang="zh-CN" dirty="0">
                <a:latin typeface="宋体" pitchFamily="2" charset="-122"/>
                <a:ea typeface="宋体" pitchFamily="2" charset="-122"/>
              </a:rPr>
              <a:t>VR</a:t>
            </a:r>
            <a:r>
              <a:rPr lang="zh-CN" altLang="en-US" dirty="0">
                <a:latin typeface="宋体" pitchFamily="2" charset="-122"/>
                <a:ea typeface="宋体" pitchFamily="2" charset="-122"/>
              </a:rPr>
              <a:t>眼镜一般都是将内容分屏，切成两半，通过镜片实现叠加成像。这时往往会导致人眼瞳孔中心、透镜中心、屏幕（分屏后）中心不在一条直线上，使得视觉效果很差，出现不清晰、变形等一大堆问题。</a:t>
            </a:r>
          </a:p>
        </p:txBody>
      </p:sp>
      <p:pic>
        <p:nvPicPr>
          <p:cNvPr id="819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9585" y="3429001"/>
            <a:ext cx="6311009" cy="283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523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9219" name="Rectangle 5"/>
          <p:cNvSpPr>
            <a:spLocks noChangeArrowheads="1"/>
          </p:cNvSpPr>
          <p:nvPr/>
        </p:nvSpPr>
        <p:spPr bwMode="auto">
          <a:xfrm>
            <a:off x="507594" y="1512353"/>
            <a:ext cx="8128814" cy="130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spcBef>
                <a:spcPct val="20000"/>
              </a:spcBef>
            </a:pPr>
            <a:r>
              <a:rPr lang="zh-CN" altLang="en-US" dirty="0">
                <a:latin typeface="宋体" pitchFamily="2" charset="-122"/>
                <a:ea typeface="宋体" pitchFamily="2" charset="-122"/>
              </a:rPr>
              <a:t>而理想的状态是，人眼瞳孔中心、透镜中心、屏幕（分屏后）中心应该在一条直线上（如下图），这时就需要通过调节透镜的“瞳距”使之与人眼瞳距重合，然后使用软件调节画面中心，保证</a:t>
            </a:r>
            <a:r>
              <a:rPr lang="en-US" altLang="zh-CN" dirty="0">
                <a:latin typeface="宋体" pitchFamily="2" charset="-122"/>
                <a:ea typeface="宋体" pitchFamily="2" charset="-122"/>
              </a:rPr>
              <a:t>3</a:t>
            </a:r>
            <a:r>
              <a:rPr lang="zh-CN" altLang="en-US" dirty="0">
                <a:latin typeface="宋体" pitchFamily="2" charset="-122"/>
                <a:ea typeface="宋体" pitchFamily="2" charset="-122"/>
              </a:rPr>
              <a:t>点一线，从而获得最佳的视觉效果</a:t>
            </a:r>
          </a:p>
        </p:txBody>
      </p:sp>
      <p:pic>
        <p:nvPicPr>
          <p:cNvPr id="922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2046" y="3242089"/>
            <a:ext cx="5629332" cy="253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408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0243" name="Rectangle 5"/>
          <p:cNvSpPr>
            <a:spLocks noChangeArrowheads="1"/>
          </p:cNvSpPr>
          <p:nvPr/>
        </p:nvSpPr>
        <p:spPr bwMode="auto">
          <a:xfrm>
            <a:off x="507594" y="1340768"/>
            <a:ext cx="8128814" cy="171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zh-CN" dirty="0">
                <a:latin typeface="宋体" pitchFamily="2" charset="-122"/>
                <a:ea typeface="宋体" pitchFamily="2" charset="-122"/>
              </a:rPr>
              <a:t>我们平常看</a:t>
            </a:r>
            <a:r>
              <a:rPr lang="en-US" altLang="zh-CN" dirty="0" err="1" smtClean="0">
                <a:latin typeface="宋体" pitchFamily="2" charset="-122"/>
                <a:ea typeface="宋体" pitchFamily="2" charset="-122"/>
              </a:rPr>
              <a:t>显示器</a:t>
            </a:r>
            <a:r>
              <a:rPr lang="zh-CN" altLang="zh-CN" dirty="0" smtClean="0">
                <a:latin typeface="宋体" pitchFamily="2" charset="-122"/>
                <a:ea typeface="宋体" pitchFamily="2" charset="-122"/>
              </a:rPr>
              <a:t>的</a:t>
            </a:r>
            <a:r>
              <a:rPr lang="zh-CN" altLang="zh-CN" dirty="0">
                <a:latin typeface="宋体" pitchFamily="2" charset="-122"/>
                <a:ea typeface="宋体" pitchFamily="2" charset="-122"/>
              </a:rPr>
              <a:t>时候，</a:t>
            </a:r>
            <a:r>
              <a:rPr lang="zh-CN" altLang="en-US" dirty="0">
                <a:latin typeface="宋体" pitchFamily="2" charset="-122"/>
                <a:ea typeface="宋体" pitchFamily="2" charset="-122"/>
              </a:rPr>
              <a:t>用双目观看一个物体时，左眼和右眼的视线相交，这个物体上就能清晰成像的（红色的是物体）。如果物体与显示屏同一个平面，左眼和右眼两条视线与显示屏相交的成像点刚好为同一个点．这个时候我们只能看到平面效果</a:t>
            </a:r>
            <a:endParaRPr lang="zh-CN" altLang="zh-CN" dirty="0">
              <a:latin typeface="宋体" pitchFamily="2" charset="-122"/>
              <a:ea typeface="宋体" pitchFamily="2" charset="-122"/>
            </a:endParaRPr>
          </a:p>
        </p:txBody>
      </p:sp>
      <p:pic>
        <p:nvPicPr>
          <p:cNvPr id="10244" name="Picture 2" descr="http://oldv1.bamseeds.com/data/attachment/portal/201605/20/135319qn8il8e6e7x87ne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482" y="2776185"/>
            <a:ext cx="4793728" cy="408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085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1267" name="Rectangle 5"/>
          <p:cNvSpPr>
            <a:spLocks noChangeArrowheads="1"/>
          </p:cNvSpPr>
          <p:nvPr/>
        </p:nvSpPr>
        <p:spPr bwMode="auto">
          <a:xfrm>
            <a:off x="507594" y="1660084"/>
            <a:ext cx="8128814" cy="1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zh-CN" dirty="0">
                <a:latin typeface="宋体" pitchFamily="2" charset="-122"/>
                <a:ea typeface="宋体" pitchFamily="2" charset="-122"/>
              </a:rPr>
              <a:t>看到的东西的聚焦点的位置，决定了感知这个物体的位置，就像</a:t>
            </a:r>
            <a:r>
              <a:rPr lang="zh-CN" altLang="en-US" dirty="0">
                <a:latin typeface="宋体" pitchFamily="2" charset="-122"/>
                <a:ea typeface="宋体" pitchFamily="2" charset="-122"/>
              </a:rPr>
              <a:t>上一页</a:t>
            </a:r>
            <a:r>
              <a:rPr lang="zh-CN" altLang="zh-CN" dirty="0">
                <a:latin typeface="宋体" pitchFamily="2" charset="-122"/>
                <a:ea typeface="宋体" pitchFamily="2" charset="-122"/>
              </a:rPr>
              <a:t>里面介绍的一样，聚焦点在屏幕上，所以我们看到的所有的东西都是在显示器平面显示的。也就是说，如果我们想要看到立体的物体，那么就需要把聚焦点脱离开显示屏幕的平面</a:t>
            </a:r>
          </a:p>
        </p:txBody>
      </p:sp>
    </p:spTree>
    <p:extLst>
      <p:ext uri="{BB962C8B-B14F-4D97-AF65-F5344CB8AC3E}">
        <p14:creationId xmlns:p14="http://schemas.microsoft.com/office/powerpoint/2010/main" val="3491091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竹实影像科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770" y="2776185"/>
            <a:ext cx="4793728" cy="408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2292" name="Rectangle 5"/>
          <p:cNvSpPr>
            <a:spLocks noChangeArrowheads="1"/>
          </p:cNvSpPr>
          <p:nvPr/>
        </p:nvSpPr>
        <p:spPr bwMode="auto">
          <a:xfrm>
            <a:off x="507594" y="1283301"/>
            <a:ext cx="8128814" cy="171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a:latin typeface="宋体" pitchFamily="2" charset="-122"/>
                <a:ea typeface="宋体" pitchFamily="2" charset="-122"/>
              </a:rPr>
              <a:t>物体在显示屏的景深里面时，用左眼和右眼观看物体时，在屏上各自出现了两个不同的成像点，分别是</a:t>
            </a:r>
            <a:r>
              <a:rPr lang="en-US" altLang="zh-CN" dirty="0">
                <a:latin typeface="宋体" pitchFamily="2" charset="-122"/>
                <a:ea typeface="宋体" pitchFamily="2" charset="-122"/>
              </a:rPr>
              <a:t>Li</a:t>
            </a:r>
            <a:r>
              <a:rPr lang="zh-CN" altLang="en-US" dirty="0">
                <a:latin typeface="宋体" pitchFamily="2" charset="-122"/>
                <a:ea typeface="宋体" pitchFamily="2" charset="-122"/>
              </a:rPr>
              <a:t>和</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．由于我们只能在显示屏上做视觉效果，那么这两个点很重要。我们要分别做好</a:t>
            </a:r>
            <a:r>
              <a:rPr lang="en-US" altLang="zh-CN" dirty="0">
                <a:latin typeface="宋体" pitchFamily="2" charset="-122"/>
                <a:ea typeface="宋体" pitchFamily="2" charset="-122"/>
              </a:rPr>
              <a:t>Li</a:t>
            </a:r>
            <a:r>
              <a:rPr lang="zh-CN" altLang="en-US" dirty="0">
                <a:latin typeface="宋体" pitchFamily="2" charset="-122"/>
                <a:ea typeface="宋体" pitchFamily="2" charset="-122"/>
              </a:rPr>
              <a:t>的效果和</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的效果，放在相应的</a:t>
            </a:r>
            <a:r>
              <a:rPr lang="en-US" altLang="zh-CN" dirty="0">
                <a:latin typeface="宋体" pitchFamily="2" charset="-122"/>
                <a:ea typeface="宋体" pitchFamily="2" charset="-122"/>
              </a:rPr>
              <a:t>Li</a:t>
            </a:r>
            <a:r>
              <a:rPr lang="zh-CN" altLang="en-US" dirty="0">
                <a:latin typeface="宋体" pitchFamily="2" charset="-122"/>
                <a:ea typeface="宋体" pitchFamily="2" charset="-122"/>
              </a:rPr>
              <a:t>和</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的位置上，从而给观者一种错觉，物体是深入到屏里面去的。</a:t>
            </a:r>
            <a:endParaRPr lang="zh-CN" altLang="zh-CN" dirty="0">
              <a:latin typeface="宋体" pitchFamily="2" charset="-122"/>
              <a:ea typeface="宋体" pitchFamily="2" charset="-122"/>
            </a:endParaRPr>
          </a:p>
        </p:txBody>
      </p:sp>
    </p:spTree>
    <p:extLst>
      <p:ext uri="{BB962C8B-B14F-4D97-AF65-F5344CB8AC3E}">
        <p14:creationId xmlns:p14="http://schemas.microsoft.com/office/powerpoint/2010/main" val="12106063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3315" name="Rectangle 5"/>
          <p:cNvSpPr>
            <a:spLocks noChangeArrowheads="1"/>
          </p:cNvSpPr>
          <p:nvPr/>
        </p:nvSpPr>
        <p:spPr bwMode="auto">
          <a:xfrm>
            <a:off x="507594" y="1291316"/>
            <a:ext cx="8128814" cy="170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a:latin typeface="宋体" pitchFamily="2" charset="-122"/>
                <a:ea typeface="宋体" pitchFamily="2" charset="-122"/>
              </a:rPr>
              <a:t>物体飘浮在显示屏的前端</a:t>
            </a:r>
            <a:r>
              <a:rPr lang="en-US" altLang="zh-CN" dirty="0">
                <a:latin typeface="宋体" pitchFamily="2" charset="-122"/>
                <a:ea typeface="宋体" pitchFamily="2" charset="-122"/>
              </a:rPr>
              <a:t>,</a:t>
            </a:r>
            <a:r>
              <a:rPr lang="zh-CN" altLang="en-US" dirty="0">
                <a:latin typeface="宋体" pitchFamily="2" charset="-122"/>
                <a:ea typeface="宋体" pitchFamily="2" charset="-122"/>
              </a:rPr>
              <a:t>当左眼和右眼的视线相交于物体后，延伸至显示屏。则左眼和右眼的成像点，刚好相反。在制作的流程中和入屏是一样的，不同的是：左眼的图像要放右边，右眼的图像要放左边。这样看到的图像就活灵活现地显示在屏幕的前面了。</a:t>
            </a:r>
            <a:endParaRPr lang="zh-CN" altLang="zh-CN" dirty="0">
              <a:latin typeface="宋体" pitchFamily="2" charset="-122"/>
              <a:ea typeface="宋体" pitchFamily="2" charset="-122"/>
            </a:endParaRPr>
          </a:p>
        </p:txBody>
      </p:sp>
      <p:pic>
        <p:nvPicPr>
          <p:cNvPr id="13316" name="Picture 2" descr="竹实影像科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998829"/>
            <a:ext cx="4432498" cy="385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269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4339" name="Rectangle 5"/>
          <p:cNvSpPr>
            <a:spLocks noChangeArrowheads="1"/>
          </p:cNvSpPr>
          <p:nvPr/>
        </p:nvSpPr>
        <p:spPr bwMode="auto">
          <a:xfrm>
            <a:off x="507594" y="1718975"/>
            <a:ext cx="8128814" cy="398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a:latin typeface="宋体" pitchFamily="2" charset="-122"/>
                <a:ea typeface="宋体" pitchFamily="2" charset="-122"/>
              </a:rPr>
              <a:t>上面提到要做好</a:t>
            </a:r>
            <a:r>
              <a:rPr lang="en-US" altLang="zh-CN" dirty="0">
                <a:latin typeface="宋体" pitchFamily="2" charset="-122"/>
                <a:ea typeface="宋体" pitchFamily="2" charset="-122"/>
              </a:rPr>
              <a:t>Li</a:t>
            </a:r>
            <a:r>
              <a:rPr lang="zh-CN" altLang="en-US" dirty="0">
                <a:latin typeface="宋体" pitchFamily="2" charset="-122"/>
                <a:ea typeface="宋体" pitchFamily="2" charset="-122"/>
              </a:rPr>
              <a:t>的效果和</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的效果，并且</a:t>
            </a:r>
            <a:r>
              <a:rPr lang="en-US" altLang="zh-CN" dirty="0">
                <a:latin typeface="宋体" pitchFamily="2" charset="-122"/>
                <a:ea typeface="宋体" pitchFamily="2" charset="-122"/>
              </a:rPr>
              <a:t>Li</a:t>
            </a:r>
            <a:r>
              <a:rPr lang="zh-CN" altLang="en-US" dirty="0">
                <a:latin typeface="宋体" pitchFamily="2" charset="-122"/>
                <a:ea typeface="宋体" pitchFamily="2" charset="-122"/>
              </a:rPr>
              <a:t>和</a:t>
            </a:r>
            <a:r>
              <a:rPr lang="en-US" altLang="zh-CN" dirty="0" err="1">
                <a:latin typeface="宋体" pitchFamily="2" charset="-122"/>
                <a:ea typeface="宋体" pitchFamily="2" charset="-122"/>
              </a:rPr>
              <a:t>Ri</a:t>
            </a:r>
            <a:r>
              <a:rPr lang="zh-CN" altLang="en-US" dirty="0">
                <a:latin typeface="宋体" pitchFamily="2" charset="-122"/>
                <a:ea typeface="宋体" pitchFamily="2" charset="-122"/>
              </a:rPr>
              <a:t>都是单眼看到的图像，那么</a:t>
            </a:r>
            <a:r>
              <a:rPr lang="zh-CN" altLang="en-US" dirty="0" smtClean="0">
                <a:latin typeface="宋体" pitchFamily="2" charset="-122"/>
                <a:ea typeface="宋体" pitchFamily="2" charset="-122"/>
              </a:rPr>
              <a:t>怎样增强单眼视角下物体</a:t>
            </a:r>
            <a:r>
              <a:rPr lang="zh-CN" altLang="en-US" dirty="0">
                <a:latin typeface="宋体" pitchFamily="2" charset="-122"/>
                <a:ea typeface="宋体" pitchFamily="2" charset="-122"/>
              </a:rPr>
              <a:t>的立体深度。</a:t>
            </a:r>
            <a:endParaRPr lang="en-US" altLang="zh-CN" dirty="0">
              <a:latin typeface="宋体" pitchFamily="2" charset="-122"/>
              <a:ea typeface="宋体" pitchFamily="2" charset="-122"/>
            </a:endParaRPr>
          </a:p>
          <a:p>
            <a:pPr defTabSz="1058863">
              <a:lnSpc>
                <a:spcPct val="150000"/>
              </a:lnSpc>
            </a:pPr>
            <a:r>
              <a:rPr lang="en-US" altLang="zh-CN" dirty="0" smtClean="0">
                <a:latin typeface="宋体" pitchFamily="2" charset="-122"/>
                <a:ea typeface="宋体" pitchFamily="2" charset="-122"/>
              </a:rPr>
              <a:t>1</a:t>
            </a:r>
            <a:r>
              <a:rPr lang="en-US" altLang="zh-CN" dirty="0">
                <a:latin typeface="宋体" pitchFamily="2" charset="-122"/>
                <a:ea typeface="宋体" pitchFamily="2" charset="-122"/>
              </a:rPr>
              <a:t>.</a:t>
            </a:r>
            <a:r>
              <a:rPr lang="zh-CN" altLang="en-US" dirty="0">
                <a:latin typeface="宋体" pitchFamily="2" charset="-122"/>
                <a:ea typeface="宋体" pitchFamily="2" charset="-122"/>
              </a:rPr>
              <a:t>前后虚实</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2.</a:t>
            </a:r>
            <a:r>
              <a:rPr lang="zh-CN" altLang="en-US" dirty="0">
                <a:latin typeface="宋体" pitchFamily="2" charset="-122"/>
                <a:ea typeface="宋体" pitchFamily="2" charset="-122"/>
              </a:rPr>
              <a:t>透视变化</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3.</a:t>
            </a:r>
            <a:r>
              <a:rPr lang="zh-CN" altLang="en-US" dirty="0">
                <a:latin typeface="宋体" pitchFamily="2" charset="-122"/>
                <a:ea typeface="宋体" pitchFamily="2" charset="-122"/>
              </a:rPr>
              <a:t>遮挡关系</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4.</a:t>
            </a:r>
            <a:r>
              <a:rPr lang="zh-CN" altLang="en-US" dirty="0">
                <a:latin typeface="宋体" pitchFamily="2" charset="-122"/>
                <a:ea typeface="宋体" pitchFamily="2" charset="-122"/>
              </a:rPr>
              <a:t>高光与阴影</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5.</a:t>
            </a:r>
            <a:r>
              <a:rPr lang="zh-CN" altLang="en-US" dirty="0">
                <a:latin typeface="宋体" pitchFamily="2" charset="-122"/>
                <a:ea typeface="宋体" pitchFamily="2" charset="-122"/>
              </a:rPr>
              <a:t>反差与色彩饱和度</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6.</a:t>
            </a:r>
            <a:r>
              <a:rPr lang="zh-CN" altLang="en-US" dirty="0">
                <a:latin typeface="宋体" pitchFamily="2" charset="-122"/>
                <a:ea typeface="宋体" pitchFamily="2" charset="-122"/>
              </a:rPr>
              <a:t>相对运动速度</a:t>
            </a:r>
            <a:endParaRPr lang="en-US" altLang="zh-CN" dirty="0">
              <a:latin typeface="宋体" pitchFamily="2" charset="-122"/>
              <a:ea typeface="宋体" pitchFamily="2" charset="-122"/>
            </a:endParaRPr>
          </a:p>
          <a:p>
            <a:pPr defTabSz="1058863"/>
            <a:endParaRPr lang="en-US" altLang="zh-CN" dirty="0"/>
          </a:p>
          <a:p>
            <a:pPr defTabSz="1058863"/>
            <a:endParaRPr lang="zh-CN" altLang="zh-CN" dirty="0"/>
          </a:p>
        </p:txBody>
      </p:sp>
    </p:spTree>
    <p:extLst>
      <p:ext uri="{BB962C8B-B14F-4D97-AF65-F5344CB8AC3E}">
        <p14:creationId xmlns:p14="http://schemas.microsoft.com/office/powerpoint/2010/main" val="23747351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5363" name="Rectangle 5"/>
          <p:cNvSpPr>
            <a:spLocks noChangeArrowheads="1"/>
          </p:cNvSpPr>
          <p:nvPr/>
        </p:nvSpPr>
        <p:spPr bwMode="auto">
          <a:xfrm>
            <a:off x="507594" y="1467722"/>
            <a:ext cx="8128814" cy="5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latin typeface="微软雅黑 Light" pitchFamily="34" charset="-122"/>
                <a:ea typeface="微软雅黑 Light" pitchFamily="34" charset="-122"/>
              </a:rPr>
              <a:t>1.</a:t>
            </a:r>
            <a:r>
              <a:rPr lang="zh-CN" altLang="en-US" dirty="0">
                <a:latin typeface="微软雅黑 Light" pitchFamily="34" charset="-122"/>
                <a:ea typeface="微软雅黑 Light" pitchFamily="34" charset="-122"/>
              </a:rPr>
              <a:t>前后虚实</a:t>
            </a:r>
            <a:endParaRPr lang="en-US" altLang="zh-CN" dirty="0">
              <a:latin typeface="微软雅黑 Light" pitchFamily="34" charset="-122"/>
              <a:ea typeface="微软雅黑 Light" pitchFamily="34" charset="-122"/>
            </a:endParaRPr>
          </a:p>
        </p:txBody>
      </p:sp>
      <p:pic>
        <p:nvPicPr>
          <p:cNvPr id="1536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44" y="2597519"/>
            <a:ext cx="4656294" cy="232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3938" y="2597519"/>
            <a:ext cx="4355769" cy="232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406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570294"/>
            <a:ext cx="8128814" cy="41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sz="1600" dirty="0">
                <a:solidFill>
                  <a:srgbClr val="003366"/>
                </a:solidFill>
                <a:latin typeface="宋体" pitchFamily="2" charset="-122"/>
                <a:ea typeface="宋体" pitchFamily="2" charset="-122"/>
              </a:rPr>
              <a:t>人</a:t>
            </a:r>
            <a:r>
              <a:rPr lang="zh-CN" altLang="en-US" sz="1600" dirty="0" smtClean="0">
                <a:solidFill>
                  <a:srgbClr val="003366"/>
                </a:solidFill>
                <a:latin typeface="宋体" pitchFamily="2" charset="-122"/>
                <a:ea typeface="宋体" pitchFamily="2" charset="-122"/>
              </a:rPr>
              <a:t>眼成像</a:t>
            </a:r>
            <a:endParaRPr lang="zh-CN" altLang="en-US" sz="1600" dirty="0">
              <a:solidFill>
                <a:srgbClr val="003366"/>
              </a:solidFill>
              <a:latin typeface="宋体" pitchFamily="2" charset="-122"/>
              <a:ea typeface="宋体" pitchFamily="2" charset="-122"/>
            </a:endParaRPr>
          </a:p>
        </p:txBody>
      </p:sp>
      <p:pic>
        <p:nvPicPr>
          <p:cNvPr id="4098" name="Picture 2" descr="C:\Users\chenlong\Desktop\6c224f4a20a44623e932c9499a22720e0cf3d7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859" y="2420888"/>
            <a:ext cx="5513437" cy="3823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8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6387" name="Rectangle 5"/>
          <p:cNvSpPr>
            <a:spLocks noChangeArrowheads="1"/>
          </p:cNvSpPr>
          <p:nvPr/>
        </p:nvSpPr>
        <p:spPr bwMode="auto">
          <a:xfrm>
            <a:off x="549740" y="1342655"/>
            <a:ext cx="8128814" cy="5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latin typeface="微软雅黑 Light" pitchFamily="34" charset="-122"/>
                <a:ea typeface="微软雅黑 Light" pitchFamily="34" charset="-122"/>
              </a:rPr>
              <a:t>2.</a:t>
            </a:r>
            <a:r>
              <a:rPr lang="zh-CN" altLang="en-US" dirty="0">
                <a:latin typeface="微软雅黑 Light" pitchFamily="34" charset="-122"/>
                <a:ea typeface="微软雅黑 Light" pitchFamily="34" charset="-122"/>
              </a:rPr>
              <a:t>透视变化</a:t>
            </a:r>
            <a:endParaRPr lang="en-US" altLang="zh-CN" dirty="0">
              <a:latin typeface="微软雅黑 Light" pitchFamily="34" charset="-122"/>
              <a:ea typeface="微软雅黑 Light" pitchFamily="34" charset="-122"/>
            </a:endParaRPr>
          </a:p>
        </p:txBody>
      </p:sp>
      <p:pic>
        <p:nvPicPr>
          <p:cNvPr id="1638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16" y="2244312"/>
            <a:ext cx="8632743" cy="367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769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7411" name="Rectangle 5"/>
          <p:cNvSpPr>
            <a:spLocks noChangeArrowheads="1"/>
          </p:cNvSpPr>
          <p:nvPr/>
        </p:nvSpPr>
        <p:spPr bwMode="auto">
          <a:xfrm>
            <a:off x="582724" y="1342655"/>
            <a:ext cx="8128814" cy="5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a:latin typeface="微软雅黑 Light" pitchFamily="34" charset="-122"/>
                <a:ea typeface="微软雅黑 Light" pitchFamily="34" charset="-122"/>
              </a:rPr>
              <a:t>3.</a:t>
            </a:r>
            <a:r>
              <a:rPr lang="zh-CN" altLang="en-US">
                <a:latin typeface="微软雅黑 Light" pitchFamily="34" charset="-122"/>
                <a:ea typeface="微软雅黑 Light" pitchFamily="34" charset="-122"/>
              </a:rPr>
              <a:t>遮挡关系</a:t>
            </a:r>
            <a:endParaRPr lang="en-US" altLang="zh-CN"/>
          </a:p>
        </p:txBody>
      </p:sp>
      <p:pic>
        <p:nvPicPr>
          <p:cNvPr id="17412"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2009298"/>
            <a:ext cx="9144000" cy="388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279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8435" name="Rectangle 5"/>
          <p:cNvSpPr>
            <a:spLocks noChangeArrowheads="1"/>
          </p:cNvSpPr>
          <p:nvPr/>
        </p:nvSpPr>
        <p:spPr bwMode="auto">
          <a:xfrm>
            <a:off x="540578" y="1467035"/>
            <a:ext cx="8128814" cy="5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a:latin typeface="微软雅黑 Light" pitchFamily="34" charset="-122"/>
                <a:ea typeface="微软雅黑 Light" pitchFamily="34" charset="-122"/>
              </a:rPr>
              <a:t>4.</a:t>
            </a:r>
            <a:r>
              <a:rPr lang="zh-CN" altLang="en-US">
                <a:latin typeface="微软雅黑 Light" pitchFamily="34" charset="-122"/>
                <a:ea typeface="微软雅黑 Light" pitchFamily="34" charset="-122"/>
              </a:rPr>
              <a:t>高光与阴影</a:t>
            </a:r>
            <a:endParaRPr lang="en-US" altLang="zh-CN"/>
          </a:p>
        </p:txBody>
      </p:sp>
      <p:pic>
        <p:nvPicPr>
          <p:cNvPr id="1843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646" y="2494444"/>
            <a:ext cx="7459965" cy="216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9491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19459" name="Rectangle 5"/>
          <p:cNvSpPr>
            <a:spLocks noChangeArrowheads="1"/>
          </p:cNvSpPr>
          <p:nvPr/>
        </p:nvSpPr>
        <p:spPr bwMode="auto">
          <a:xfrm>
            <a:off x="524085" y="1405188"/>
            <a:ext cx="8128814" cy="5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a:latin typeface="微软雅黑 Light" pitchFamily="34" charset="-122"/>
                <a:ea typeface="微软雅黑 Light" pitchFamily="34" charset="-122"/>
              </a:rPr>
              <a:t>5.</a:t>
            </a:r>
            <a:r>
              <a:rPr lang="zh-CN" altLang="en-US">
                <a:latin typeface="微软雅黑 Light" pitchFamily="34" charset="-122"/>
                <a:ea typeface="微软雅黑 Light" pitchFamily="34" charset="-122"/>
              </a:rPr>
              <a:t>反差与色彩饱和度</a:t>
            </a:r>
            <a:endParaRPr lang="en-US" altLang="zh-CN">
              <a:latin typeface="微软雅黑 Light" pitchFamily="34" charset="-122"/>
              <a:ea typeface="微软雅黑 Light" pitchFamily="34" charset="-122"/>
            </a:endParaRPr>
          </a:p>
        </p:txBody>
      </p:sp>
      <p:pic>
        <p:nvPicPr>
          <p:cNvPr id="19460"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646" y="2431223"/>
            <a:ext cx="7648709" cy="369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80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0483" name="Rectangle 5"/>
          <p:cNvSpPr>
            <a:spLocks noChangeArrowheads="1"/>
          </p:cNvSpPr>
          <p:nvPr/>
        </p:nvSpPr>
        <p:spPr bwMode="auto">
          <a:xfrm>
            <a:off x="524085" y="1428959"/>
            <a:ext cx="8128814" cy="47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spcBef>
                <a:spcPct val="20000"/>
              </a:spcBef>
              <a:buFontTx/>
              <a:buChar char="•"/>
            </a:pPr>
            <a:r>
              <a:rPr lang="en-US" altLang="zh-CN" sz="2400">
                <a:latin typeface="微软雅黑 Light" pitchFamily="34" charset="-122"/>
                <a:ea typeface="微软雅黑 Light" pitchFamily="34" charset="-122"/>
              </a:rPr>
              <a:t>6.</a:t>
            </a:r>
            <a:r>
              <a:rPr lang="zh-CN" altLang="en-US" sz="2400">
                <a:latin typeface="微软雅黑 Light" pitchFamily="34" charset="-122"/>
                <a:ea typeface="微软雅黑 Light" pitchFamily="34" charset="-122"/>
              </a:rPr>
              <a:t>相对运动速度</a:t>
            </a:r>
            <a:endParaRPr lang="en-US" altLang="zh-CN" sz="2400">
              <a:latin typeface="微软雅黑 Light" pitchFamily="34" charset="-122"/>
              <a:ea typeface="微软雅黑 Light" pitchFamily="34" charset="-122"/>
            </a:endParaRPr>
          </a:p>
        </p:txBody>
      </p:sp>
      <p:pic>
        <p:nvPicPr>
          <p:cNvPr id="2048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912" y="2494443"/>
            <a:ext cx="8801330" cy="330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538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1507" name="Rectangle 5"/>
          <p:cNvSpPr>
            <a:spLocks noChangeArrowheads="1"/>
          </p:cNvSpPr>
          <p:nvPr/>
        </p:nvSpPr>
        <p:spPr bwMode="auto">
          <a:xfrm>
            <a:off x="333509" y="1584492"/>
            <a:ext cx="8128814" cy="128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spcBef>
                <a:spcPct val="20000"/>
              </a:spcBef>
            </a:pPr>
            <a:r>
              <a:rPr lang="zh-CN" altLang="en-US" dirty="0">
                <a:latin typeface="宋体" pitchFamily="2" charset="-122"/>
                <a:ea typeface="宋体" pitchFamily="2" charset="-122"/>
              </a:rPr>
              <a:t>在很理想的状态下，我们看到的东西已经脱离了显示器屏幕，也就是说，实现了</a:t>
            </a:r>
            <a:r>
              <a:rPr lang="en-US" altLang="zh-CN" dirty="0">
                <a:latin typeface="宋体" pitchFamily="2" charset="-122"/>
                <a:ea typeface="宋体" pitchFamily="2" charset="-122"/>
              </a:rPr>
              <a:t>3D</a:t>
            </a:r>
            <a:r>
              <a:rPr lang="zh-CN" altLang="en-US" dirty="0">
                <a:latin typeface="宋体" pitchFamily="2" charset="-122"/>
                <a:ea typeface="宋体" pitchFamily="2" charset="-122"/>
              </a:rPr>
              <a:t>显示效果。可事实上，我们看到的东西不是这样的，而是</a:t>
            </a:r>
            <a:r>
              <a:rPr lang="zh-CN" altLang="en-US" dirty="0" smtClean="0">
                <a:latin typeface="宋体" pitchFamily="2" charset="-122"/>
                <a:ea typeface="宋体" pitchFamily="2" charset="-122"/>
              </a:rPr>
              <a:t>如下图</a:t>
            </a:r>
            <a:r>
              <a:rPr lang="zh-CN" altLang="en-US" dirty="0">
                <a:latin typeface="宋体" pitchFamily="2" charset="-122"/>
                <a:ea typeface="宋体" pitchFamily="2" charset="-122"/>
              </a:rPr>
              <a:t>所示：我们看到</a:t>
            </a:r>
            <a:r>
              <a:rPr lang="zh-CN" altLang="en-US" dirty="0" smtClean="0">
                <a:latin typeface="宋体" pitchFamily="2" charset="-122"/>
                <a:ea typeface="宋体" pitchFamily="2" charset="-122"/>
              </a:rPr>
              <a:t>了</a:t>
            </a:r>
            <a:r>
              <a:rPr lang="zh-CN" altLang="en-US" dirty="0">
                <a:latin typeface="宋体" pitchFamily="2" charset="-122"/>
                <a:ea typeface="宋体" pitchFamily="2" charset="-122"/>
              </a:rPr>
              <a:t>令</a:t>
            </a:r>
            <a:r>
              <a:rPr lang="zh-CN" altLang="en-US" dirty="0" smtClean="0">
                <a:latin typeface="宋体" pitchFamily="2" charset="-122"/>
                <a:ea typeface="宋体" pitchFamily="2" charset="-122"/>
              </a:rPr>
              <a:t>人</a:t>
            </a:r>
            <a:r>
              <a:rPr lang="zh-CN" altLang="en-US" dirty="0">
                <a:latin typeface="宋体" pitchFamily="2" charset="-122"/>
                <a:ea typeface="宋体" pitchFamily="2" charset="-122"/>
              </a:rPr>
              <a:t>眼花的重影</a:t>
            </a:r>
            <a:endParaRPr lang="zh-CN" altLang="zh-CN" dirty="0">
              <a:latin typeface="宋体" pitchFamily="2" charset="-122"/>
              <a:ea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2793059"/>
            <a:ext cx="4472893" cy="3899160"/>
          </a:xfrm>
          <a:prstGeom prst="rect">
            <a:avLst/>
          </a:prstGeom>
        </p:spPr>
      </p:pic>
    </p:spTree>
    <p:extLst>
      <p:ext uri="{BB962C8B-B14F-4D97-AF65-F5344CB8AC3E}">
        <p14:creationId xmlns:p14="http://schemas.microsoft.com/office/powerpoint/2010/main" val="3698027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1507" name="Rectangle 5"/>
          <p:cNvSpPr>
            <a:spLocks noChangeArrowheads="1"/>
          </p:cNvSpPr>
          <p:nvPr/>
        </p:nvSpPr>
        <p:spPr bwMode="auto">
          <a:xfrm>
            <a:off x="333509" y="1500885"/>
            <a:ext cx="8128814" cy="259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spcBef>
                <a:spcPct val="20000"/>
              </a:spcBef>
            </a:pPr>
            <a:r>
              <a:rPr lang="zh-CN" altLang="en-US" dirty="0" smtClean="0">
                <a:latin typeface="宋体" pitchFamily="2" charset="-122"/>
                <a:ea typeface="宋体" pitchFamily="2" charset="-122"/>
              </a:rPr>
              <a:t>由于屏幕</a:t>
            </a:r>
            <a:r>
              <a:rPr lang="zh-CN" altLang="en-US" dirty="0">
                <a:latin typeface="宋体" pitchFamily="2" charset="-122"/>
                <a:ea typeface="宋体" pitchFamily="2" charset="-122"/>
              </a:rPr>
              <a:t>只有一个，而人却有两个眼睛，又必须要让左、右眼所看的图像各自独立分开，才能有立体视觉。这时，就可以通过</a:t>
            </a:r>
            <a:r>
              <a:rPr lang="en-US" altLang="zh-CN" dirty="0">
                <a:latin typeface="宋体" pitchFamily="2" charset="-122"/>
                <a:ea typeface="宋体" pitchFamily="2" charset="-122"/>
              </a:rPr>
              <a:t>VR</a:t>
            </a:r>
            <a:r>
              <a:rPr lang="zh-CN" altLang="en-US" dirty="0">
                <a:latin typeface="宋体" pitchFamily="2" charset="-122"/>
                <a:ea typeface="宋体" pitchFamily="2" charset="-122"/>
              </a:rPr>
              <a:t>眼镜，让这个视差持续在屏幕上表现出来。通过控制</a:t>
            </a:r>
            <a:r>
              <a:rPr lang="en-US" altLang="zh-CN" dirty="0">
                <a:latin typeface="宋体" pitchFamily="2" charset="-122"/>
                <a:ea typeface="宋体" pitchFamily="2" charset="-122"/>
              </a:rPr>
              <a:t>IC</a:t>
            </a:r>
            <a:r>
              <a:rPr lang="zh-CN" altLang="en-US" dirty="0">
                <a:latin typeface="宋体" pitchFamily="2" charset="-122"/>
                <a:ea typeface="宋体" pitchFamily="2" charset="-122"/>
              </a:rPr>
              <a:t>送出立体讯号</a:t>
            </a:r>
            <a:r>
              <a:rPr lang="en-US" altLang="zh-CN" dirty="0">
                <a:latin typeface="宋体" pitchFamily="2" charset="-122"/>
                <a:ea typeface="宋体" pitchFamily="2" charset="-122"/>
              </a:rPr>
              <a:t>(</a:t>
            </a:r>
            <a:r>
              <a:rPr lang="zh-CN" altLang="en-US" dirty="0">
                <a:latin typeface="宋体" pitchFamily="2" charset="-122"/>
                <a:ea typeface="宋体" pitchFamily="2" charset="-122"/>
              </a:rPr>
              <a:t>左眼</a:t>
            </a:r>
            <a:r>
              <a:rPr lang="en-US" altLang="zh-CN" dirty="0">
                <a:latin typeface="宋体" pitchFamily="2" charset="-122"/>
                <a:ea typeface="宋体" pitchFamily="2" charset="-122"/>
              </a:rPr>
              <a:t>-&gt;</a:t>
            </a:r>
            <a:r>
              <a:rPr lang="zh-CN" altLang="en-US" dirty="0">
                <a:latin typeface="宋体" pitchFamily="2" charset="-122"/>
                <a:ea typeface="宋体" pitchFamily="2" charset="-122"/>
              </a:rPr>
              <a:t>右眼</a:t>
            </a:r>
            <a:r>
              <a:rPr lang="en-US" altLang="zh-CN" dirty="0">
                <a:latin typeface="宋体" pitchFamily="2" charset="-122"/>
                <a:ea typeface="宋体" pitchFamily="2" charset="-122"/>
              </a:rPr>
              <a:t>-&gt;</a:t>
            </a:r>
            <a:r>
              <a:rPr lang="zh-CN" altLang="en-US" dirty="0">
                <a:latin typeface="宋体" pitchFamily="2" charset="-122"/>
                <a:ea typeface="宋体" pitchFamily="2" charset="-122"/>
              </a:rPr>
              <a:t>左眼</a:t>
            </a:r>
            <a:r>
              <a:rPr lang="en-US" altLang="zh-CN" dirty="0">
                <a:latin typeface="宋体" pitchFamily="2" charset="-122"/>
                <a:ea typeface="宋体" pitchFamily="2" charset="-122"/>
              </a:rPr>
              <a:t>-&gt;</a:t>
            </a:r>
            <a:r>
              <a:rPr lang="zh-CN" altLang="en-US" dirty="0">
                <a:latin typeface="宋体" pitchFamily="2" charset="-122"/>
                <a:ea typeface="宋体" pitchFamily="2" charset="-122"/>
              </a:rPr>
              <a:t>右眼</a:t>
            </a:r>
            <a:r>
              <a:rPr lang="en-US" altLang="zh-CN" dirty="0">
                <a:latin typeface="宋体" pitchFamily="2" charset="-122"/>
                <a:ea typeface="宋体" pitchFamily="2" charset="-122"/>
              </a:rPr>
              <a:t>-&gt;</a:t>
            </a:r>
            <a:r>
              <a:rPr lang="zh-CN" altLang="en-US" dirty="0">
                <a:latin typeface="宋体" pitchFamily="2" charset="-122"/>
                <a:ea typeface="宋体" pitchFamily="2" charset="-122"/>
              </a:rPr>
              <a:t>依序连续互相交替重复</a:t>
            </a:r>
            <a:r>
              <a:rPr lang="en-US" altLang="zh-CN" dirty="0">
                <a:latin typeface="宋体" pitchFamily="2" charset="-122"/>
                <a:ea typeface="宋体" pitchFamily="2" charset="-122"/>
              </a:rPr>
              <a:t>)</a:t>
            </a:r>
            <a:r>
              <a:rPr lang="zh-CN" altLang="en-US" dirty="0">
                <a:latin typeface="宋体" pitchFamily="2" charset="-122"/>
                <a:ea typeface="宋体" pitchFamily="2" charset="-122"/>
              </a:rPr>
              <a:t>到屏幕，并同时送出同步讯号到</a:t>
            </a:r>
            <a:r>
              <a:rPr lang="en-US" altLang="zh-CN" dirty="0">
                <a:latin typeface="宋体" pitchFamily="2" charset="-122"/>
                <a:ea typeface="宋体" pitchFamily="2" charset="-122"/>
              </a:rPr>
              <a:t>VR</a:t>
            </a:r>
            <a:r>
              <a:rPr lang="zh-CN" altLang="en-US" dirty="0">
                <a:latin typeface="宋体" pitchFamily="2" charset="-122"/>
                <a:ea typeface="宋体" pitchFamily="2" charset="-122"/>
              </a:rPr>
              <a:t>眼镜，使其同步切换左、右眼图像，换句话说，左眼看到左眼该看到的景像，右眼看到右眼该看到的景像，加上人眼视觉暂留的生理特性，就可以看到真正的立体</a:t>
            </a:r>
            <a:r>
              <a:rPr lang="en-US" altLang="zh-CN" dirty="0">
                <a:latin typeface="宋体" pitchFamily="2" charset="-122"/>
                <a:ea typeface="宋体" pitchFamily="2" charset="-122"/>
              </a:rPr>
              <a:t>3D</a:t>
            </a:r>
            <a:r>
              <a:rPr lang="zh-CN" altLang="en-US" dirty="0">
                <a:latin typeface="宋体" pitchFamily="2" charset="-122"/>
                <a:ea typeface="宋体" pitchFamily="2" charset="-122"/>
              </a:rPr>
              <a:t>图像</a:t>
            </a:r>
            <a:r>
              <a:rPr lang="zh-CN" altLang="en-US" dirty="0" smtClean="0">
                <a:latin typeface="宋体" pitchFamily="2" charset="-122"/>
                <a:ea typeface="宋体" pitchFamily="2" charset="-122"/>
              </a:rPr>
              <a:t>。</a:t>
            </a:r>
            <a:endParaRPr lang="zh-CN" altLang="zh-CN" dirty="0">
              <a:latin typeface="宋体" pitchFamily="2" charset="-122"/>
              <a:ea typeface="宋体" pitchFamily="2" charset="-122"/>
            </a:endParaRPr>
          </a:p>
        </p:txBody>
      </p:sp>
      <p:graphicFrame>
        <p:nvGraphicFramePr>
          <p:cNvPr id="21508" name="对象 2"/>
          <p:cNvGraphicFramePr>
            <a:graphicFrameLocks noChangeAspect="1"/>
          </p:cNvGraphicFramePr>
          <p:nvPr/>
        </p:nvGraphicFramePr>
        <p:xfrm>
          <a:off x="6483262" y="4819842"/>
          <a:ext cx="1134296" cy="1118720"/>
        </p:xfrm>
        <a:graphic>
          <a:graphicData uri="http://schemas.openxmlformats.org/presentationml/2006/ole">
            <mc:AlternateContent xmlns:mc="http://schemas.openxmlformats.org/markup-compatibility/2006">
              <mc:Choice xmlns:v="urn:schemas-microsoft-com:vml" Requires="v">
                <p:oleObj spid="_x0000_s2080" name="包装程序外壳对象" showAsIcon="1" r:id="rId3" imgW="335520" imgH="439560" progId="Package">
                  <p:embed/>
                </p:oleObj>
              </mc:Choice>
              <mc:Fallback>
                <p:oleObj name="包装程序外壳对象" showAsIcon="1" r:id="rId3" imgW="335520" imgH="439560" progId="Pack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262" y="4819842"/>
                        <a:ext cx="1134296" cy="111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04693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507593"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smtClean="0">
                <a:solidFill>
                  <a:srgbClr val="006600"/>
                </a:solidFill>
              </a:rPr>
              <a:t>3D</a:t>
            </a:r>
            <a:r>
              <a:rPr lang="zh-CN" altLang="en-US" sz="3200" dirty="0">
                <a:solidFill>
                  <a:srgbClr val="006600"/>
                </a:solidFill>
              </a:rPr>
              <a:t>成像基本原理</a:t>
            </a:r>
          </a:p>
        </p:txBody>
      </p:sp>
      <p:sp>
        <p:nvSpPr>
          <p:cNvPr id="23555" name="Rectangle 5"/>
          <p:cNvSpPr>
            <a:spLocks noChangeArrowheads="1"/>
          </p:cNvSpPr>
          <p:nvPr/>
        </p:nvSpPr>
        <p:spPr bwMode="auto">
          <a:xfrm>
            <a:off x="333509" y="1700808"/>
            <a:ext cx="8128814" cy="1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a:latin typeface="宋体" pitchFamily="2" charset="-122"/>
                <a:ea typeface="宋体" pitchFamily="2" charset="-122"/>
              </a:rPr>
              <a:t>单眼高清图像测试方法：</a:t>
            </a:r>
            <a:endParaRPr lang="en-US" altLang="zh-CN"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高清图像是 </a:t>
            </a:r>
            <a:r>
              <a:rPr lang="en-US" altLang="zh-CN" dirty="0">
                <a:latin typeface="宋体" pitchFamily="2" charset="-122"/>
                <a:ea typeface="宋体" pitchFamily="2" charset="-122"/>
              </a:rPr>
              <a:t>3D </a:t>
            </a:r>
            <a:r>
              <a:rPr lang="zh-CN" altLang="en-US" dirty="0" smtClean="0">
                <a:latin typeface="宋体" pitchFamily="2" charset="-122"/>
                <a:ea typeface="宋体" pitchFamily="2" charset="-122"/>
              </a:rPr>
              <a:t>图像</a:t>
            </a:r>
            <a:r>
              <a:rPr lang="zh-CN" altLang="en-US" dirty="0">
                <a:latin typeface="宋体" pitchFamily="2" charset="-122"/>
                <a:ea typeface="宋体" pitchFamily="2" charset="-122"/>
              </a:rPr>
              <a:t>质量的重要基础，在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研究、制作方面拥有二十多年经验的索尼的看法是，“制作出的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作品应先用 </a:t>
            </a:r>
            <a:r>
              <a:rPr lang="en-US" altLang="zh-CN" dirty="0">
                <a:latin typeface="宋体" pitchFamily="2" charset="-122"/>
                <a:ea typeface="宋体" pitchFamily="2" charset="-122"/>
              </a:rPr>
              <a:t>2D</a:t>
            </a:r>
            <a:r>
              <a:rPr lang="zh-CN" altLang="en-US" dirty="0">
                <a:latin typeface="宋体" pitchFamily="2" charset="-122"/>
                <a:ea typeface="宋体" pitchFamily="2" charset="-122"/>
              </a:rPr>
              <a:t>（高清）进行预览，如果没有达到</a:t>
            </a:r>
            <a:r>
              <a:rPr lang="zh-CN" altLang="en-US" dirty="0" smtClean="0">
                <a:latin typeface="宋体" pitchFamily="2" charset="-122"/>
                <a:ea typeface="宋体" pitchFamily="2" charset="-122"/>
              </a:rPr>
              <a:t>适当</a:t>
            </a:r>
            <a:r>
              <a:rPr lang="zh-CN" altLang="en-US" dirty="0">
                <a:latin typeface="宋体" pitchFamily="2" charset="-122"/>
                <a:ea typeface="宋体" pitchFamily="2" charset="-122"/>
              </a:rPr>
              <a:t>的水平就没有再用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观看的意义</a:t>
            </a:r>
            <a:endParaRPr lang="zh-CN" altLang="zh-CN" dirty="0">
              <a:latin typeface="宋体" pitchFamily="2" charset="-122"/>
              <a:ea typeface="宋体" pitchFamily="2" charset="-122"/>
            </a:endParaRPr>
          </a:p>
        </p:txBody>
      </p:sp>
    </p:spTree>
    <p:extLst>
      <p:ext uri="{BB962C8B-B14F-4D97-AF65-F5344CB8AC3E}">
        <p14:creationId xmlns:p14="http://schemas.microsoft.com/office/powerpoint/2010/main" val="2766352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507593"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smtClean="0">
                <a:solidFill>
                  <a:srgbClr val="006600"/>
                </a:solidFill>
              </a:rPr>
              <a:t>3D</a:t>
            </a:r>
            <a:r>
              <a:rPr lang="zh-CN" altLang="en-US" sz="3200" dirty="0">
                <a:solidFill>
                  <a:srgbClr val="006600"/>
                </a:solidFill>
              </a:rPr>
              <a:t>成像基本原理</a:t>
            </a:r>
          </a:p>
        </p:txBody>
      </p:sp>
      <p:sp>
        <p:nvSpPr>
          <p:cNvPr id="24579" name="Rectangle 5"/>
          <p:cNvSpPr>
            <a:spLocks noChangeArrowheads="1"/>
          </p:cNvSpPr>
          <p:nvPr/>
        </p:nvSpPr>
        <p:spPr bwMode="auto">
          <a:xfrm>
            <a:off x="475634" y="1556792"/>
            <a:ext cx="8128814" cy="387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a:latin typeface="宋体" pitchFamily="2" charset="-122"/>
                <a:ea typeface="宋体" pitchFamily="2" charset="-122"/>
              </a:rPr>
              <a:t>双眼立体图像测试方法</a:t>
            </a:r>
            <a:r>
              <a:rPr lang="en-US" altLang="zh-CN" dirty="0">
                <a:latin typeface="宋体" pitchFamily="2" charset="-122"/>
                <a:ea typeface="宋体" pitchFamily="2" charset="-122"/>
              </a:rPr>
              <a:t>:</a:t>
            </a:r>
            <a:r>
              <a:rPr lang="zh-CN" altLang="en-US" dirty="0">
                <a:latin typeface="宋体" pitchFamily="2" charset="-122"/>
                <a:ea typeface="宋体" pitchFamily="2" charset="-122"/>
              </a:rPr>
              <a:t>锁定四大指标</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1.</a:t>
            </a:r>
            <a:r>
              <a:rPr lang="zh-CN" altLang="en-US" dirty="0">
                <a:latin typeface="宋体" pitchFamily="2" charset="-122"/>
                <a:ea typeface="宋体" pitchFamily="2" charset="-122"/>
              </a:rPr>
              <a:t> 分辨率</a:t>
            </a:r>
            <a:r>
              <a:rPr lang="en-US" altLang="zh-CN" dirty="0">
                <a:latin typeface="宋体" pitchFamily="2" charset="-122"/>
                <a:ea typeface="宋体" pitchFamily="2" charset="-122"/>
              </a:rPr>
              <a:t>/</a:t>
            </a:r>
            <a:r>
              <a:rPr lang="zh-CN" altLang="en-US" dirty="0">
                <a:latin typeface="宋体" pitchFamily="2" charset="-122"/>
                <a:ea typeface="宋体" pitchFamily="2" charset="-122"/>
              </a:rPr>
              <a:t>清晰度</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2. </a:t>
            </a:r>
            <a:r>
              <a:rPr lang="zh-CN" altLang="en-US" dirty="0">
                <a:latin typeface="宋体" pitchFamily="2" charset="-122"/>
                <a:ea typeface="宋体" pitchFamily="2" charset="-122"/>
              </a:rPr>
              <a:t>可视角</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3. </a:t>
            </a:r>
            <a:r>
              <a:rPr lang="zh-CN" altLang="en-US" dirty="0">
                <a:latin typeface="宋体" pitchFamily="2" charset="-122"/>
                <a:ea typeface="宋体" pitchFamily="2" charset="-122"/>
              </a:rPr>
              <a:t>串扰</a:t>
            </a:r>
            <a:endParaRPr lang="en-US" altLang="zh-CN" dirty="0">
              <a:latin typeface="宋体" pitchFamily="2" charset="-122"/>
              <a:ea typeface="宋体" pitchFamily="2" charset="-122"/>
            </a:endParaRPr>
          </a:p>
          <a:p>
            <a:pPr defTabSz="1058863">
              <a:lnSpc>
                <a:spcPct val="150000"/>
              </a:lnSpc>
            </a:pPr>
            <a:r>
              <a:rPr lang="en-US" altLang="zh-CN" dirty="0">
                <a:latin typeface="宋体" pitchFamily="2" charset="-122"/>
                <a:ea typeface="宋体" pitchFamily="2" charset="-122"/>
              </a:rPr>
              <a:t>4. </a:t>
            </a:r>
            <a:r>
              <a:rPr lang="zh-CN" altLang="en-US" dirty="0">
                <a:latin typeface="宋体" pitchFamily="2" charset="-122"/>
                <a:ea typeface="宋体" pitchFamily="2" charset="-122"/>
              </a:rPr>
              <a:t>闪烁</a:t>
            </a:r>
            <a:endParaRPr lang="en-US" altLang="zh-CN" dirty="0">
              <a:latin typeface="宋体" pitchFamily="2" charset="-122"/>
              <a:ea typeface="宋体" pitchFamily="2" charset="-122"/>
            </a:endParaRPr>
          </a:p>
          <a:p>
            <a:pPr defTabSz="1058863">
              <a:lnSpc>
                <a:spcPct val="150000"/>
              </a:lnSpc>
            </a:pPr>
            <a:endParaRPr lang="en-US" altLang="zh-CN"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这 </a:t>
            </a:r>
            <a:r>
              <a:rPr lang="en-US" altLang="zh-CN" dirty="0">
                <a:latin typeface="宋体" pitchFamily="2" charset="-122"/>
                <a:ea typeface="宋体" pitchFamily="2" charset="-122"/>
              </a:rPr>
              <a:t>4 </a:t>
            </a:r>
            <a:r>
              <a:rPr lang="zh-CN" altLang="en-US" dirty="0">
                <a:latin typeface="宋体" pitchFamily="2" charset="-122"/>
                <a:ea typeface="宋体" pitchFamily="2" charset="-122"/>
              </a:rPr>
              <a:t>项是当前决定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电视立体画质的主要因素，这 </a:t>
            </a:r>
            <a:r>
              <a:rPr lang="en-US" altLang="zh-CN" dirty="0">
                <a:latin typeface="宋体" pitchFamily="2" charset="-122"/>
                <a:ea typeface="宋体" pitchFamily="2" charset="-122"/>
              </a:rPr>
              <a:t>4 </a:t>
            </a:r>
            <a:r>
              <a:rPr lang="zh-CN" altLang="en-US" dirty="0">
                <a:latin typeface="宋体" pitchFamily="2" charset="-122"/>
                <a:ea typeface="宋体" pitchFamily="2" charset="-122"/>
              </a:rPr>
              <a:t>项因素直接影响到用户的眼睛观看到的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画面效果，所以对这 </a:t>
            </a:r>
            <a:r>
              <a:rPr lang="en-US" altLang="zh-CN" dirty="0">
                <a:latin typeface="宋体" pitchFamily="2" charset="-122"/>
                <a:ea typeface="宋体" pitchFamily="2" charset="-122"/>
              </a:rPr>
              <a:t>4 </a:t>
            </a:r>
            <a:r>
              <a:rPr lang="zh-CN" altLang="en-US" dirty="0">
                <a:latin typeface="宋体" pitchFamily="2" charset="-122"/>
                <a:ea typeface="宋体" pitchFamily="2" charset="-122"/>
              </a:rPr>
              <a:t>项因素的研究成为 </a:t>
            </a:r>
            <a:r>
              <a:rPr lang="en-US" altLang="zh-CN" dirty="0">
                <a:latin typeface="宋体" pitchFamily="2" charset="-122"/>
                <a:ea typeface="宋体" pitchFamily="2" charset="-122"/>
              </a:rPr>
              <a:t>3D </a:t>
            </a:r>
            <a:r>
              <a:rPr lang="zh-CN" altLang="en-US" dirty="0" smtClean="0">
                <a:latin typeface="宋体" pitchFamily="2" charset="-122"/>
                <a:ea typeface="宋体" pitchFamily="2" charset="-122"/>
              </a:rPr>
              <a:t>测试</a:t>
            </a:r>
            <a:r>
              <a:rPr lang="zh-CN" altLang="en-US" dirty="0">
                <a:latin typeface="宋体" pitchFamily="2" charset="-122"/>
                <a:ea typeface="宋体" pitchFamily="2" charset="-122"/>
              </a:rPr>
              <a:t>方法的核心。</a:t>
            </a:r>
            <a:endParaRPr lang="zh-CN" altLang="zh-CN" dirty="0">
              <a:latin typeface="宋体" pitchFamily="2" charset="-122"/>
              <a:ea typeface="宋体" pitchFamily="2" charset="-122"/>
            </a:endParaRPr>
          </a:p>
        </p:txBody>
      </p:sp>
    </p:spTree>
    <p:extLst>
      <p:ext uri="{BB962C8B-B14F-4D97-AF65-F5344CB8AC3E}">
        <p14:creationId xmlns:p14="http://schemas.microsoft.com/office/powerpoint/2010/main" val="12576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507593"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smtClean="0">
                <a:solidFill>
                  <a:srgbClr val="006600"/>
                </a:solidFill>
              </a:rPr>
              <a:t>3D</a:t>
            </a:r>
            <a:r>
              <a:rPr lang="zh-CN" altLang="en-US" sz="3200" dirty="0">
                <a:solidFill>
                  <a:srgbClr val="006600"/>
                </a:solidFill>
              </a:rPr>
              <a:t>成像基本原理</a:t>
            </a:r>
          </a:p>
        </p:txBody>
      </p:sp>
      <p:sp>
        <p:nvSpPr>
          <p:cNvPr id="24579" name="Rectangle 5"/>
          <p:cNvSpPr>
            <a:spLocks noChangeArrowheads="1"/>
          </p:cNvSpPr>
          <p:nvPr/>
        </p:nvSpPr>
        <p:spPr bwMode="auto">
          <a:xfrm>
            <a:off x="333509" y="1700808"/>
            <a:ext cx="8128814" cy="35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lvl1pPr defTabSz="1058863">
              <a:spcBef>
                <a:spcPct val="20000"/>
              </a:spcBef>
              <a:buChar char="•"/>
              <a:defRPr sz="3700">
                <a:solidFill>
                  <a:schemeClr val="tx1"/>
                </a:solidFill>
                <a:latin typeface="Arial" panose="020B0604020202020204" pitchFamily="34" charset="0"/>
                <a:ea typeface="宋体" panose="02010600030101010101" pitchFamily="2" charset="-122"/>
              </a:defRPr>
            </a:lvl1pPr>
            <a:lvl2pPr marL="742950" indent="-285750" defTabSz="1058863">
              <a:spcBef>
                <a:spcPct val="20000"/>
              </a:spcBef>
              <a:buChar char="–"/>
              <a:defRPr sz="3200">
                <a:solidFill>
                  <a:schemeClr val="tx1"/>
                </a:solidFill>
                <a:latin typeface="Arial" panose="020B0604020202020204" pitchFamily="34" charset="0"/>
                <a:ea typeface="宋体" panose="02010600030101010101" pitchFamily="2" charset="-122"/>
              </a:defRPr>
            </a:lvl2pPr>
            <a:lvl3pPr marL="1143000" indent="-228600" defTabSz="1058863">
              <a:spcBef>
                <a:spcPct val="20000"/>
              </a:spcBef>
              <a:buChar char="•"/>
              <a:defRPr sz="2800">
                <a:solidFill>
                  <a:schemeClr val="tx1"/>
                </a:solidFill>
                <a:latin typeface="Arial" panose="020B0604020202020204" pitchFamily="34" charset="0"/>
                <a:ea typeface="宋体" panose="02010600030101010101" pitchFamily="2" charset="-122"/>
              </a:defRPr>
            </a:lvl3pPr>
            <a:lvl4pPr marL="1600200" indent="-228600" defTabSz="1058863">
              <a:spcBef>
                <a:spcPct val="20000"/>
              </a:spcBef>
              <a:buChar char="–"/>
              <a:defRPr sz="2300">
                <a:solidFill>
                  <a:schemeClr val="tx1"/>
                </a:solidFill>
                <a:latin typeface="Arial" panose="020B0604020202020204" pitchFamily="34" charset="0"/>
                <a:ea typeface="宋体" panose="02010600030101010101" pitchFamily="2" charset="-122"/>
              </a:defRPr>
            </a:lvl4pPr>
            <a:lvl5pPr marL="2057400" indent="-228600" defTabSz="1058863">
              <a:spcBef>
                <a:spcPct val="20000"/>
              </a:spcBef>
              <a:buChar char="»"/>
              <a:defRPr sz="2300">
                <a:solidFill>
                  <a:schemeClr val="tx1"/>
                </a:solidFill>
                <a:latin typeface="Arial" panose="020B0604020202020204" pitchFamily="34" charset="0"/>
                <a:ea typeface="宋体" panose="02010600030101010101" pitchFamily="2" charset="-122"/>
              </a:defRPr>
            </a:lvl5pPr>
            <a:lvl6pPr marL="2514600" indent="-228600" defTabSz="1058863" eaLnBrk="0" fontAlgn="base" hangingPunct="0">
              <a:spcBef>
                <a:spcPct val="20000"/>
              </a:spcBef>
              <a:spcAft>
                <a:spcPct val="0"/>
              </a:spcAft>
              <a:buChar char="»"/>
              <a:defRPr sz="2300">
                <a:solidFill>
                  <a:schemeClr val="tx1"/>
                </a:solidFill>
                <a:latin typeface="Arial" panose="020B0604020202020204" pitchFamily="34" charset="0"/>
                <a:ea typeface="宋体" panose="02010600030101010101" pitchFamily="2" charset="-122"/>
              </a:defRPr>
            </a:lvl6pPr>
            <a:lvl7pPr marL="2971800" indent="-228600" defTabSz="1058863" eaLnBrk="0" fontAlgn="base" hangingPunct="0">
              <a:spcBef>
                <a:spcPct val="20000"/>
              </a:spcBef>
              <a:spcAft>
                <a:spcPct val="0"/>
              </a:spcAft>
              <a:buChar char="»"/>
              <a:defRPr sz="2300">
                <a:solidFill>
                  <a:schemeClr val="tx1"/>
                </a:solidFill>
                <a:latin typeface="Arial" panose="020B0604020202020204" pitchFamily="34" charset="0"/>
                <a:ea typeface="宋体" panose="02010600030101010101" pitchFamily="2" charset="-122"/>
              </a:defRPr>
            </a:lvl7pPr>
            <a:lvl8pPr marL="3429000" indent="-228600" defTabSz="1058863" eaLnBrk="0" fontAlgn="base" hangingPunct="0">
              <a:spcBef>
                <a:spcPct val="20000"/>
              </a:spcBef>
              <a:spcAft>
                <a:spcPct val="0"/>
              </a:spcAft>
              <a:buChar char="»"/>
              <a:defRPr sz="2300">
                <a:solidFill>
                  <a:schemeClr val="tx1"/>
                </a:solidFill>
                <a:latin typeface="Arial" panose="020B0604020202020204" pitchFamily="34" charset="0"/>
                <a:ea typeface="宋体" panose="02010600030101010101" pitchFamily="2" charset="-122"/>
              </a:defRPr>
            </a:lvl8pPr>
            <a:lvl9pPr marL="3886200" indent="-228600" defTabSz="1058863" eaLnBrk="0" fontAlgn="base" hangingPunct="0">
              <a:spcBef>
                <a:spcPct val="20000"/>
              </a:spcBef>
              <a:spcAft>
                <a:spcPct val="0"/>
              </a:spcAft>
              <a:buChar char="»"/>
              <a:defRPr sz="2300">
                <a:solidFill>
                  <a:schemeClr val="tx1"/>
                </a:solidFill>
                <a:latin typeface="Arial" panose="020B0604020202020204" pitchFamily="34" charset="0"/>
                <a:ea typeface="宋体" panose="02010600030101010101" pitchFamily="2" charset="-122"/>
              </a:defRPr>
            </a:lvl9pPr>
          </a:lstStyle>
          <a:p>
            <a:pPr marL="457200" indent="-457200">
              <a:lnSpc>
                <a:spcPct val="150000"/>
              </a:lnSpc>
              <a:spcBef>
                <a:spcPct val="0"/>
              </a:spcBef>
              <a:buFontTx/>
              <a:buAutoNum type="arabicPeriod"/>
              <a:defRPr/>
            </a:pPr>
            <a:r>
              <a:rPr lang="zh-CN" altLang="en-US" sz="2100" b="1" dirty="0">
                <a:latin typeface="宋体" pitchFamily="2" charset="-122"/>
              </a:rPr>
              <a:t>分辨率</a:t>
            </a:r>
            <a:r>
              <a:rPr lang="en-US" altLang="zh-CN" sz="2100" b="1" dirty="0">
                <a:latin typeface="宋体" pitchFamily="2" charset="-122"/>
              </a:rPr>
              <a:t>/</a:t>
            </a:r>
            <a:r>
              <a:rPr lang="zh-CN" altLang="en-US" sz="2100" b="1" dirty="0">
                <a:latin typeface="宋体" pitchFamily="2" charset="-122"/>
              </a:rPr>
              <a:t>清晰度</a:t>
            </a:r>
            <a:endParaRPr lang="en-US" altLang="zh-CN" sz="2100" b="1" dirty="0">
              <a:latin typeface="宋体" pitchFamily="2" charset="-122"/>
            </a:endParaRPr>
          </a:p>
          <a:p>
            <a:pPr>
              <a:lnSpc>
                <a:spcPct val="150000"/>
              </a:lnSpc>
              <a:spcBef>
                <a:spcPct val="0"/>
              </a:spcBef>
              <a:buFontTx/>
              <a:buNone/>
              <a:defRPr/>
            </a:pPr>
            <a:r>
              <a:rPr lang="zh-CN" altLang="en-US" sz="2100" dirty="0">
                <a:latin typeface="宋体" pitchFamily="2" charset="-122"/>
              </a:rPr>
              <a:t>即</a:t>
            </a:r>
            <a:r>
              <a:rPr lang="en-US" altLang="zh-CN" sz="2100" dirty="0">
                <a:latin typeface="宋体" pitchFamily="2" charset="-122"/>
              </a:rPr>
              <a:t>3D</a:t>
            </a:r>
            <a:r>
              <a:rPr lang="zh-CN" altLang="en-US" sz="2100" dirty="0">
                <a:latin typeface="宋体" pitchFamily="2" charset="-122"/>
              </a:rPr>
              <a:t>分辨率非</a:t>
            </a:r>
            <a:r>
              <a:rPr lang="en-US" altLang="zh-CN" sz="2100" dirty="0">
                <a:latin typeface="宋体" pitchFamily="2" charset="-122"/>
              </a:rPr>
              <a:t>2D</a:t>
            </a:r>
            <a:r>
              <a:rPr lang="zh-CN" altLang="en-US" sz="2100" dirty="0">
                <a:latin typeface="宋体" pitchFamily="2" charset="-122"/>
              </a:rPr>
              <a:t>分辨率，由“物理分辨率</a:t>
            </a:r>
            <a:r>
              <a:rPr lang="en-US" altLang="zh-CN" sz="2100" dirty="0">
                <a:latin typeface="宋体" pitchFamily="2" charset="-122"/>
              </a:rPr>
              <a:t>+</a:t>
            </a:r>
            <a:r>
              <a:rPr lang="zh-CN" altLang="en-US" sz="2100" dirty="0">
                <a:latin typeface="宋体" pitchFamily="2" charset="-122"/>
              </a:rPr>
              <a:t>人眼可以感知的分辨率”（基于索尼实验室的自主研究）组成。</a:t>
            </a:r>
            <a:endParaRPr lang="en-US" altLang="zh-CN" sz="2100" dirty="0">
              <a:latin typeface="宋体" pitchFamily="2" charset="-122"/>
            </a:endParaRPr>
          </a:p>
          <a:p>
            <a:pPr>
              <a:lnSpc>
                <a:spcPct val="150000"/>
              </a:lnSpc>
              <a:spcBef>
                <a:spcPct val="0"/>
              </a:spcBef>
              <a:buFontTx/>
              <a:buNone/>
              <a:defRPr/>
            </a:pPr>
            <a:r>
              <a:rPr lang="zh-CN" altLang="en-US" sz="2100" b="1" dirty="0">
                <a:latin typeface="宋体" pitchFamily="2" charset="-122"/>
              </a:rPr>
              <a:t>物理分辨率</a:t>
            </a:r>
            <a:r>
              <a:rPr lang="zh-CN" altLang="en-US" sz="2100" dirty="0">
                <a:latin typeface="宋体" pitchFamily="2" charset="-122"/>
              </a:rPr>
              <a:t>： ：</a:t>
            </a:r>
            <a:r>
              <a:rPr lang="en-US" altLang="zh-CN" sz="2100" dirty="0">
                <a:latin typeface="宋体" pitchFamily="2" charset="-122"/>
              </a:rPr>
              <a:t>Addressable line</a:t>
            </a:r>
            <a:r>
              <a:rPr lang="zh-CN" altLang="en-US" sz="2100" dirty="0">
                <a:latin typeface="宋体" pitchFamily="2" charset="-122"/>
              </a:rPr>
              <a:t>， 即垂直、水平方向可以单独控制亮度的最小单位的像素数量（辉度 </a:t>
            </a:r>
            <a:r>
              <a:rPr lang="en-US" altLang="zh-CN" sz="2100" dirty="0">
                <a:latin typeface="宋体" pitchFamily="2" charset="-122"/>
              </a:rPr>
              <a:t>profile </a:t>
            </a:r>
            <a:r>
              <a:rPr lang="zh-CN" altLang="en-US" sz="2100" dirty="0">
                <a:latin typeface="宋体" pitchFamily="2" charset="-122"/>
              </a:rPr>
              <a:t>测定）。</a:t>
            </a:r>
          </a:p>
          <a:p>
            <a:pPr>
              <a:lnSpc>
                <a:spcPct val="150000"/>
              </a:lnSpc>
              <a:spcBef>
                <a:spcPct val="0"/>
              </a:spcBef>
              <a:buFontTx/>
              <a:buNone/>
              <a:defRPr/>
            </a:pPr>
            <a:r>
              <a:rPr lang="zh-CN" altLang="en-US" sz="2100" b="1" dirty="0">
                <a:latin typeface="宋体" pitchFamily="2" charset="-122"/>
              </a:rPr>
              <a:t>感知分辨率</a:t>
            </a:r>
            <a:r>
              <a:rPr lang="zh-CN" altLang="en-US" sz="2100" dirty="0">
                <a:latin typeface="宋体" pitchFamily="2" charset="-122"/>
              </a:rPr>
              <a:t>：人眼可以感知到的像素数量。物理分辨率的灰度变化时，人眼可以感觉到的像素数量（黑与白的混合比例）</a:t>
            </a:r>
            <a:r>
              <a:rPr lang="zh-CN" altLang="en-US" sz="2100" dirty="0"/>
              <a:t>。</a:t>
            </a:r>
            <a:endParaRPr lang="en-US" altLang="zh-CN" sz="2100" dirty="0"/>
          </a:p>
        </p:txBody>
      </p:sp>
    </p:spTree>
    <p:extLst>
      <p:ext uri="{BB962C8B-B14F-4D97-AF65-F5344CB8AC3E}">
        <p14:creationId xmlns:p14="http://schemas.microsoft.com/office/powerpoint/2010/main" val="1528475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394119"/>
            <a:ext cx="8128814" cy="232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sz="1600" dirty="0" smtClean="0">
                <a:solidFill>
                  <a:srgbClr val="003366"/>
                </a:solidFill>
                <a:latin typeface="宋体" pitchFamily="2" charset="-122"/>
                <a:ea typeface="宋体" pitchFamily="2" charset="-122"/>
              </a:rPr>
              <a:t>人类的立体视觉分成两种，一个是基于单个眼睛看到的视界，一个是基于双眼看到的视界</a:t>
            </a:r>
            <a:endParaRPr lang="en-US" altLang="zh-CN" sz="1600" dirty="0" smtClean="0">
              <a:solidFill>
                <a:srgbClr val="003366"/>
              </a:solidFill>
              <a:latin typeface="宋体" pitchFamily="2" charset="-122"/>
              <a:ea typeface="宋体" pitchFamily="2" charset="-122"/>
            </a:endParaRPr>
          </a:p>
          <a:p>
            <a:pPr defTabSz="1058863">
              <a:lnSpc>
                <a:spcPct val="150000"/>
              </a:lnSpc>
            </a:pPr>
            <a:r>
              <a:rPr lang="zh-CN" altLang="en-US" sz="1600" dirty="0">
                <a:latin typeface="宋体" pitchFamily="2" charset="-122"/>
                <a:ea typeface="宋体" pitchFamily="2" charset="-122"/>
              </a:rPr>
              <a:t>单眼立体视觉之一是视觉焦点的调节，人眼在观察物体时候，通过调节眼球晶状体的厚度来对关注目标实现聚焦，观看近处景物时晶状体会变厚，而观看远处景物时晶状体会变薄。当人眼的聚焦点在近处景物时近处景物实焦、清晰，远处景物虚焦、模糊，大脑通过这种焦点的实虚变化（景深不同）得到空间深度图像，其有效范围在</a:t>
            </a:r>
            <a:r>
              <a:rPr lang="en-US" altLang="zh-CN" sz="1600" dirty="0">
                <a:latin typeface="宋体" pitchFamily="2" charset="-122"/>
                <a:ea typeface="宋体" pitchFamily="2" charset="-122"/>
              </a:rPr>
              <a:t>5</a:t>
            </a:r>
            <a:r>
              <a:rPr lang="zh-CN" altLang="en-US" sz="1600" dirty="0">
                <a:latin typeface="宋体" pitchFamily="2" charset="-122"/>
                <a:ea typeface="宋体" pitchFamily="2" charset="-122"/>
              </a:rPr>
              <a:t>米以内</a:t>
            </a:r>
            <a:endParaRPr lang="zh-CN" altLang="en-US" sz="1600" dirty="0">
              <a:solidFill>
                <a:srgbClr val="003366"/>
              </a:solidFill>
              <a:latin typeface="宋体" pitchFamily="2" charset="-122"/>
              <a:ea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852591"/>
            <a:ext cx="6048672" cy="2858175"/>
          </a:xfrm>
          <a:prstGeom prst="rect">
            <a:avLst/>
          </a:prstGeom>
        </p:spPr>
      </p:pic>
    </p:spTree>
    <p:extLst>
      <p:ext uri="{BB962C8B-B14F-4D97-AF65-F5344CB8AC3E}">
        <p14:creationId xmlns:p14="http://schemas.microsoft.com/office/powerpoint/2010/main" val="4109448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507593"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smtClean="0">
                <a:solidFill>
                  <a:srgbClr val="006600"/>
                </a:solidFill>
              </a:rPr>
              <a:t>3D</a:t>
            </a:r>
            <a:r>
              <a:rPr lang="zh-CN" altLang="en-US" sz="3200" dirty="0">
                <a:solidFill>
                  <a:srgbClr val="006600"/>
                </a:solidFill>
              </a:rPr>
              <a:t>成像基本原理</a:t>
            </a:r>
          </a:p>
        </p:txBody>
      </p:sp>
      <p:sp>
        <p:nvSpPr>
          <p:cNvPr id="26627" name="Rectangle 5"/>
          <p:cNvSpPr>
            <a:spLocks noChangeArrowheads="1"/>
          </p:cNvSpPr>
          <p:nvPr/>
        </p:nvSpPr>
        <p:spPr bwMode="auto">
          <a:xfrm>
            <a:off x="333509" y="1749419"/>
            <a:ext cx="8128814" cy="87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b="1" dirty="0">
                <a:latin typeface="宋体" pitchFamily="2" charset="-122"/>
                <a:ea typeface="宋体" pitchFamily="2" charset="-122"/>
              </a:rPr>
              <a:t>2. </a:t>
            </a:r>
            <a:r>
              <a:rPr lang="zh-CN" altLang="en-US" b="1" dirty="0">
                <a:latin typeface="宋体" pitchFamily="2" charset="-122"/>
                <a:ea typeface="宋体" pitchFamily="2" charset="-122"/>
              </a:rPr>
              <a:t>可视角</a:t>
            </a:r>
            <a:endParaRPr lang="en-US" altLang="zh-CN" b="1"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测试当观看角度超过多少时将消失</a:t>
            </a:r>
            <a:r>
              <a:rPr lang="en-US" altLang="zh-CN" dirty="0">
                <a:latin typeface="宋体" pitchFamily="2" charset="-122"/>
                <a:ea typeface="宋体" pitchFamily="2" charset="-122"/>
              </a:rPr>
              <a:t>3D</a:t>
            </a:r>
            <a:r>
              <a:rPr lang="zh-CN" altLang="en-US" dirty="0">
                <a:latin typeface="宋体" pitchFamily="2" charset="-122"/>
                <a:ea typeface="宋体" pitchFamily="2" charset="-122"/>
              </a:rPr>
              <a:t>立体感</a:t>
            </a:r>
            <a:endParaRPr lang="en-US" altLang="zh-CN" dirty="0">
              <a:latin typeface="宋体" pitchFamily="2" charset="-122"/>
              <a:ea typeface="宋体" pitchFamily="2" charset="-122"/>
            </a:endParaRPr>
          </a:p>
        </p:txBody>
      </p:sp>
      <p:sp>
        <p:nvSpPr>
          <p:cNvPr id="26628" name="Rectangle 5"/>
          <p:cNvSpPr>
            <a:spLocks noChangeArrowheads="1"/>
          </p:cNvSpPr>
          <p:nvPr/>
        </p:nvSpPr>
        <p:spPr bwMode="auto">
          <a:xfrm>
            <a:off x="415970" y="2925016"/>
            <a:ext cx="8128814" cy="218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b="1" dirty="0">
                <a:latin typeface="宋体" pitchFamily="2" charset="-122"/>
                <a:ea typeface="宋体" pitchFamily="2" charset="-122"/>
              </a:rPr>
              <a:t>3. </a:t>
            </a:r>
            <a:r>
              <a:rPr lang="zh-CN" altLang="en-US" b="1" dirty="0">
                <a:latin typeface="宋体" pitchFamily="2" charset="-122"/>
                <a:ea typeface="宋体" pitchFamily="2" charset="-122"/>
              </a:rPr>
              <a:t>串扰</a:t>
            </a:r>
            <a:endParaRPr lang="en-US" altLang="zh-CN" b="1"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研究认为左右眼交叉干扰指标就是用来衡量左右眼交叉干扰的程度，除白</a:t>
            </a:r>
            <a:r>
              <a:rPr lang="en-US" altLang="zh-CN" dirty="0">
                <a:latin typeface="宋体" pitchFamily="2" charset="-122"/>
                <a:ea typeface="宋体" pitchFamily="2" charset="-122"/>
              </a:rPr>
              <a:t>(100%</a:t>
            </a:r>
            <a:r>
              <a:rPr lang="zh-CN" altLang="en-US" dirty="0">
                <a:latin typeface="宋体" pitchFamily="2" charset="-122"/>
                <a:ea typeface="宋体" pitchFamily="2" charset="-122"/>
              </a:rPr>
              <a:t>白</a:t>
            </a:r>
            <a:r>
              <a:rPr lang="en-US" altLang="zh-CN" dirty="0">
                <a:latin typeface="宋体" pitchFamily="2" charset="-122"/>
                <a:ea typeface="宋体" pitchFamily="2" charset="-122"/>
              </a:rPr>
              <a:t>)</a:t>
            </a:r>
            <a:r>
              <a:rPr lang="zh-CN" altLang="en-US" dirty="0">
                <a:latin typeface="宋体" pitchFamily="2" charset="-122"/>
                <a:ea typeface="宋体" pitchFamily="2" charset="-122"/>
              </a:rPr>
              <a:t>，黑</a:t>
            </a:r>
            <a:r>
              <a:rPr lang="en-US" altLang="zh-CN" dirty="0">
                <a:latin typeface="宋体" pitchFamily="2" charset="-122"/>
                <a:ea typeface="宋体" pitchFamily="2" charset="-122"/>
              </a:rPr>
              <a:t>(0%</a:t>
            </a:r>
            <a:r>
              <a:rPr lang="zh-CN" altLang="en-US" dirty="0">
                <a:latin typeface="宋体" pitchFamily="2" charset="-122"/>
                <a:ea typeface="宋体" pitchFamily="2" charset="-122"/>
              </a:rPr>
              <a:t>黑</a:t>
            </a:r>
            <a:r>
              <a:rPr lang="en-US" altLang="zh-CN" dirty="0">
                <a:latin typeface="宋体" pitchFamily="2" charset="-122"/>
                <a:ea typeface="宋体" pitchFamily="2" charset="-122"/>
              </a:rPr>
              <a:t>)</a:t>
            </a:r>
            <a:r>
              <a:rPr lang="zh-CN" altLang="en-US" dirty="0">
                <a:latin typeface="宋体" pitchFamily="2" charset="-122"/>
                <a:ea typeface="宋体" pitchFamily="2" charset="-122"/>
              </a:rPr>
              <a:t>信号之外，利用中间灰度在全画面</a:t>
            </a:r>
            <a:r>
              <a:rPr lang="en-US" altLang="zh-CN" dirty="0">
                <a:latin typeface="宋体" pitchFamily="2" charset="-122"/>
                <a:ea typeface="宋体" pitchFamily="2" charset="-122"/>
              </a:rPr>
              <a:t>9</a:t>
            </a:r>
            <a:r>
              <a:rPr lang="zh-CN" altLang="en-US" dirty="0">
                <a:latin typeface="宋体" pitchFamily="2" charset="-122"/>
                <a:ea typeface="宋体" pitchFamily="2" charset="-122"/>
              </a:rPr>
              <a:t>点上对串扰性能做评价，运用标准偏差等原理给出针对液晶和等离子电视的统一的计算方法</a:t>
            </a:r>
            <a:r>
              <a:rPr lang="zh-CN" altLang="en-US" dirty="0" smtClean="0">
                <a:latin typeface="宋体" pitchFamily="2" charset="-122"/>
                <a:ea typeface="宋体" pitchFamily="2" charset="-122"/>
              </a:rPr>
              <a:t>。</a:t>
            </a:r>
            <a:r>
              <a:rPr lang="zh-CN" altLang="en-US" dirty="0" smtClean="0"/>
              <a:t>即</a:t>
            </a:r>
            <a:r>
              <a:rPr lang="zh-CN" altLang="en-US" dirty="0"/>
              <a:t>应该进入左</a:t>
            </a:r>
            <a:r>
              <a:rPr lang="en-US" altLang="zh-CN" dirty="0"/>
              <a:t>/</a:t>
            </a:r>
            <a:r>
              <a:rPr lang="zh-CN" altLang="en-US" dirty="0"/>
              <a:t>右眼的画面，</a:t>
            </a:r>
            <a:r>
              <a:rPr lang="zh-CN" altLang="en-US" dirty="0" smtClean="0"/>
              <a:t>串入了</a:t>
            </a:r>
            <a:r>
              <a:rPr lang="zh-CN" altLang="en-US" dirty="0"/>
              <a:t>右</a:t>
            </a:r>
            <a:r>
              <a:rPr lang="en-US" altLang="zh-CN" dirty="0"/>
              <a:t>/</a:t>
            </a:r>
            <a:r>
              <a:rPr lang="zh-CN" altLang="en-US" dirty="0"/>
              <a:t>左眼</a:t>
            </a:r>
            <a:endParaRPr lang="en-US" altLang="zh-CN" dirty="0">
              <a:latin typeface="宋体" pitchFamily="2" charset="-122"/>
              <a:ea typeface="宋体" pitchFamily="2" charset="-122"/>
            </a:endParaRPr>
          </a:p>
        </p:txBody>
      </p:sp>
    </p:spTree>
    <p:extLst>
      <p:ext uri="{BB962C8B-B14F-4D97-AF65-F5344CB8AC3E}">
        <p14:creationId xmlns:p14="http://schemas.microsoft.com/office/powerpoint/2010/main" val="3191127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507593"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smtClean="0">
                <a:solidFill>
                  <a:srgbClr val="006600"/>
                </a:solidFill>
              </a:rPr>
              <a:t>3D</a:t>
            </a:r>
            <a:r>
              <a:rPr lang="zh-CN" altLang="en-US" sz="3200" dirty="0">
                <a:solidFill>
                  <a:srgbClr val="006600"/>
                </a:solidFill>
              </a:rPr>
              <a:t>成像基本原理</a:t>
            </a:r>
          </a:p>
        </p:txBody>
      </p:sp>
      <p:sp>
        <p:nvSpPr>
          <p:cNvPr id="27651" name="Rectangle 5"/>
          <p:cNvSpPr>
            <a:spLocks noChangeArrowheads="1"/>
          </p:cNvSpPr>
          <p:nvPr/>
        </p:nvSpPr>
        <p:spPr bwMode="auto">
          <a:xfrm>
            <a:off x="333509" y="1844824"/>
            <a:ext cx="8128814" cy="13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b="1" dirty="0">
                <a:latin typeface="宋体" pitchFamily="2" charset="-122"/>
                <a:ea typeface="宋体" pitchFamily="2" charset="-122"/>
              </a:rPr>
              <a:t>4. </a:t>
            </a:r>
            <a:r>
              <a:rPr lang="zh-CN" altLang="en-US" b="1" dirty="0">
                <a:latin typeface="宋体" pitchFamily="2" charset="-122"/>
                <a:ea typeface="宋体" pitchFamily="2" charset="-122"/>
              </a:rPr>
              <a:t>闪烁</a:t>
            </a:r>
            <a:endParaRPr lang="en-US" altLang="zh-CN" b="1"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测试从闪烁到不闪烁的临界频率与不闪烁到闪烁的</a:t>
            </a:r>
            <a:r>
              <a:rPr lang="zh-CN" altLang="en-US" dirty="0" smtClean="0">
                <a:latin typeface="宋体" pitchFamily="2" charset="-122"/>
                <a:ea typeface="宋体" pitchFamily="2" charset="-122"/>
              </a:rPr>
              <a:t>临界频率，与人眼观看</a:t>
            </a:r>
            <a:r>
              <a:rPr lang="en-US" altLang="zh-CN" dirty="0" smtClean="0">
                <a:latin typeface="宋体" pitchFamily="2" charset="-122"/>
                <a:ea typeface="宋体" pitchFamily="2" charset="-122"/>
              </a:rPr>
              <a:t>3D</a:t>
            </a:r>
            <a:r>
              <a:rPr lang="zh-CN" altLang="en-US" dirty="0" smtClean="0">
                <a:latin typeface="宋体" pitchFamily="2" charset="-122"/>
                <a:ea typeface="宋体" pitchFamily="2" charset="-122"/>
              </a:rPr>
              <a:t>时的阀值做比较</a:t>
            </a:r>
            <a:endParaRPr lang="en-US" altLang="zh-CN" dirty="0">
              <a:latin typeface="宋体" pitchFamily="2" charset="-122"/>
              <a:ea typeface="宋体" pitchFamily="2" charset="-122"/>
            </a:endParaRPr>
          </a:p>
        </p:txBody>
      </p:sp>
    </p:spTree>
    <p:extLst>
      <p:ext uri="{BB962C8B-B14F-4D97-AF65-F5344CB8AC3E}">
        <p14:creationId xmlns:p14="http://schemas.microsoft.com/office/powerpoint/2010/main" val="2204408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8675" name="Rectangle 5"/>
          <p:cNvSpPr>
            <a:spLocks noChangeArrowheads="1"/>
          </p:cNvSpPr>
          <p:nvPr/>
        </p:nvSpPr>
        <p:spPr bwMode="auto">
          <a:xfrm>
            <a:off x="505761" y="1484784"/>
            <a:ext cx="8128814" cy="1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t>3D</a:t>
            </a:r>
            <a:r>
              <a:rPr lang="zh-CN" altLang="en-US" dirty="0"/>
              <a:t>左右</a:t>
            </a:r>
            <a:r>
              <a:rPr lang="en-US" altLang="zh-CN" dirty="0"/>
              <a:t>:</a:t>
            </a:r>
          </a:p>
          <a:p>
            <a:pPr defTabSz="1058863">
              <a:lnSpc>
                <a:spcPct val="150000"/>
              </a:lnSpc>
            </a:pPr>
            <a:r>
              <a:rPr lang="zh-CN" altLang="en-US" dirty="0"/>
              <a:t>首先对同一时刻的左路和右路视频帧进行下采样，得到半水平分辨率左路和右路视频帧，并将其水平并列拼接为一帧，其中下采样后的左路</a:t>
            </a:r>
            <a:r>
              <a:rPr lang="zh-CN" altLang="en-US" dirty="0" smtClean="0"/>
              <a:t>视频帧</a:t>
            </a:r>
            <a:r>
              <a:rPr lang="zh-CN" altLang="en-US" dirty="0"/>
              <a:t>位于下采样后的右路视频帧的左侧</a:t>
            </a:r>
            <a:endParaRPr lang="zh-CN"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11" y="3356992"/>
            <a:ext cx="8494713"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2689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8675" name="Rectangle 5"/>
          <p:cNvSpPr>
            <a:spLocks noChangeArrowheads="1"/>
          </p:cNvSpPr>
          <p:nvPr/>
        </p:nvSpPr>
        <p:spPr bwMode="auto">
          <a:xfrm>
            <a:off x="505761" y="1412776"/>
            <a:ext cx="8128814" cy="13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t>3D</a:t>
            </a:r>
            <a:r>
              <a:rPr lang="zh-CN" altLang="en-US" dirty="0"/>
              <a:t>左右</a:t>
            </a:r>
            <a:r>
              <a:rPr lang="en-US" altLang="zh-CN" dirty="0"/>
              <a:t>:</a:t>
            </a:r>
          </a:p>
          <a:p>
            <a:pPr defTabSz="1058863">
              <a:lnSpc>
                <a:spcPct val="150000"/>
              </a:lnSpc>
            </a:pPr>
            <a:r>
              <a:rPr lang="zh-CN" altLang="en-US" dirty="0" smtClean="0"/>
              <a:t>对</a:t>
            </a:r>
            <a:r>
              <a:rPr lang="zh-CN" altLang="en-US" dirty="0"/>
              <a:t>左右拼接</a:t>
            </a:r>
            <a:r>
              <a:rPr lang="en-US" altLang="zh-CN" dirty="0"/>
              <a:t>3D </a:t>
            </a:r>
            <a:r>
              <a:rPr lang="zh-CN" altLang="en-US" dirty="0"/>
              <a:t>电视视频帧进行分拆、重排，得到半水平分辨率左路和右路视频帧，之后分别进行上变换处理，重构形成全分辨率左路和右路视频帧</a:t>
            </a:r>
            <a:endParaRPr lang="zh-CN" altLang="zh-C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88" y="2852936"/>
            <a:ext cx="8180387" cy="35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3513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7" name="Rectangle 5"/>
          <p:cNvSpPr>
            <a:spLocks noChangeArrowheads="1"/>
          </p:cNvSpPr>
          <p:nvPr/>
        </p:nvSpPr>
        <p:spPr bwMode="auto">
          <a:xfrm>
            <a:off x="505761" y="1900282"/>
            <a:ext cx="8128814" cy="9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t>3D</a:t>
            </a:r>
            <a:r>
              <a:rPr lang="zh-CN" altLang="en-US" dirty="0"/>
              <a:t>左右</a:t>
            </a:r>
            <a:r>
              <a:rPr lang="en-US" altLang="zh-CN" dirty="0"/>
              <a:t>:</a:t>
            </a:r>
          </a:p>
          <a:p>
            <a:pPr defTabSz="1058863">
              <a:lnSpc>
                <a:spcPct val="150000"/>
              </a:lnSpc>
            </a:pPr>
            <a:r>
              <a:rPr lang="zh-CN" altLang="en-US" dirty="0" smtClean="0"/>
              <a:t>将</a:t>
            </a:r>
            <a:r>
              <a:rPr lang="en-US" altLang="zh-CN" dirty="0" smtClean="0"/>
              <a:t>3D</a:t>
            </a:r>
            <a:r>
              <a:rPr lang="zh-CN" altLang="en-US" dirty="0" smtClean="0"/>
              <a:t>视频切换为</a:t>
            </a:r>
            <a:r>
              <a:rPr lang="en-US" altLang="zh-CN" dirty="0" smtClean="0"/>
              <a:t>2D</a:t>
            </a:r>
            <a:r>
              <a:rPr lang="zh-CN" altLang="en-US" dirty="0" smtClean="0"/>
              <a:t>视频</a:t>
            </a:r>
            <a:r>
              <a:rPr lang="en-US" altLang="zh-CN" dirty="0" smtClean="0"/>
              <a:t>-</a:t>
            </a:r>
            <a:r>
              <a:rPr lang="zh-CN" altLang="en-US" dirty="0" smtClean="0"/>
              <a:t>截图</a:t>
            </a:r>
            <a:r>
              <a:rPr lang="en-US" altLang="zh-CN" dirty="0" smtClean="0"/>
              <a:t>-&gt;</a:t>
            </a:r>
            <a:r>
              <a:rPr lang="zh-CN" altLang="en-US" dirty="0" smtClean="0"/>
              <a:t>切换为</a:t>
            </a:r>
            <a:r>
              <a:rPr lang="en-US" altLang="zh-CN" dirty="0" smtClean="0"/>
              <a:t>3D</a:t>
            </a:r>
            <a:r>
              <a:rPr lang="zh-CN" altLang="en-US" dirty="0" smtClean="0"/>
              <a:t>视频</a:t>
            </a:r>
            <a:r>
              <a:rPr lang="en-US" altLang="zh-CN" dirty="0" smtClean="0"/>
              <a:t>-</a:t>
            </a:r>
            <a:r>
              <a:rPr lang="zh-CN" altLang="en-US" dirty="0" smtClean="0"/>
              <a:t>截图</a:t>
            </a:r>
            <a:endParaRPr lang="zh-CN" altLang="zh-CN" dirty="0"/>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499045"/>
            <a:ext cx="4176464" cy="2520281"/>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4028" y="3499045"/>
            <a:ext cx="4088452" cy="2522243"/>
          </a:xfrm>
          <a:prstGeom prst="rect">
            <a:avLst/>
          </a:prstGeom>
        </p:spPr>
      </p:pic>
    </p:spTree>
    <p:extLst>
      <p:ext uri="{BB962C8B-B14F-4D97-AF65-F5344CB8AC3E}">
        <p14:creationId xmlns:p14="http://schemas.microsoft.com/office/powerpoint/2010/main" val="2696612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8676" name="Rectangle 5"/>
          <p:cNvSpPr>
            <a:spLocks noChangeArrowheads="1"/>
          </p:cNvSpPr>
          <p:nvPr/>
        </p:nvSpPr>
        <p:spPr bwMode="auto">
          <a:xfrm>
            <a:off x="546075" y="1412776"/>
            <a:ext cx="8128814" cy="17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t>3D</a:t>
            </a:r>
            <a:r>
              <a:rPr lang="zh-CN" altLang="en-US" dirty="0"/>
              <a:t>上下</a:t>
            </a:r>
            <a:r>
              <a:rPr lang="en-US" altLang="zh-CN" dirty="0"/>
              <a:t>:</a:t>
            </a:r>
          </a:p>
          <a:p>
            <a:pPr defTabSz="1058863">
              <a:lnSpc>
                <a:spcPct val="150000"/>
              </a:lnSpc>
            </a:pPr>
            <a:r>
              <a:rPr lang="zh-CN" altLang="en-US" dirty="0" smtClean="0"/>
              <a:t>首先</a:t>
            </a:r>
            <a:r>
              <a:rPr lang="zh-CN" altLang="en-US" dirty="0"/>
              <a:t>对同一时刻的左路和右路视频帧进行下采样，得到半垂直分辨率左路和右路视频帧，并将其垂直上下拼接为一帧，其中下采样后的左路视频帧位于下采样后的右路视频帧的上方。</a:t>
            </a:r>
            <a:endParaRPr lang="zh-CN"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3356992"/>
            <a:ext cx="8189913"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84320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28676" name="Rectangle 5"/>
          <p:cNvSpPr>
            <a:spLocks noChangeArrowheads="1"/>
          </p:cNvSpPr>
          <p:nvPr/>
        </p:nvSpPr>
        <p:spPr bwMode="auto">
          <a:xfrm>
            <a:off x="546075" y="1620525"/>
            <a:ext cx="8128814" cy="13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a:t>3D</a:t>
            </a:r>
            <a:r>
              <a:rPr lang="zh-CN" altLang="en-US" dirty="0"/>
              <a:t>上下</a:t>
            </a:r>
            <a:r>
              <a:rPr lang="en-US" altLang="zh-CN" dirty="0"/>
              <a:t>:</a:t>
            </a:r>
          </a:p>
          <a:p>
            <a:pPr defTabSz="1058863">
              <a:lnSpc>
                <a:spcPct val="150000"/>
              </a:lnSpc>
            </a:pPr>
            <a:r>
              <a:rPr lang="zh-CN" altLang="en-US" dirty="0" smtClean="0"/>
              <a:t>对</a:t>
            </a:r>
            <a:r>
              <a:rPr lang="zh-CN" altLang="en-US" dirty="0"/>
              <a:t>上下拼接</a:t>
            </a:r>
            <a:r>
              <a:rPr lang="en-US" altLang="zh-CN" dirty="0"/>
              <a:t>3D</a:t>
            </a:r>
            <a:r>
              <a:rPr lang="zh-CN" altLang="en-US" dirty="0"/>
              <a:t>电视视频帧进行分拆、重排，得到半垂直分辨率左路和右路视频帧</a:t>
            </a:r>
            <a:r>
              <a:rPr lang="zh-CN" altLang="en-US" dirty="0" smtClean="0"/>
              <a:t>，</a:t>
            </a:r>
            <a:r>
              <a:rPr lang="zh-CN" altLang="en-US" dirty="0"/>
              <a:t>之后分别进行上变换处理，重构形成全分辨率左路和右路视频帧。</a:t>
            </a:r>
            <a:endParaRPr lang="zh-CN" altLang="zh-C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3068960"/>
            <a:ext cx="8885237"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68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7" name="Rectangle 5"/>
          <p:cNvSpPr>
            <a:spLocks noChangeArrowheads="1"/>
          </p:cNvSpPr>
          <p:nvPr/>
        </p:nvSpPr>
        <p:spPr bwMode="auto">
          <a:xfrm>
            <a:off x="505761" y="1700808"/>
            <a:ext cx="8128814" cy="9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en-US" altLang="zh-CN" dirty="0" smtClean="0"/>
              <a:t>3D</a:t>
            </a:r>
            <a:r>
              <a:rPr lang="zh-CN" altLang="en-US" dirty="0" smtClean="0"/>
              <a:t>上下</a:t>
            </a:r>
            <a:r>
              <a:rPr lang="en-US" altLang="zh-CN" dirty="0" smtClean="0"/>
              <a:t>:</a:t>
            </a:r>
            <a:endParaRPr lang="en-US" altLang="zh-CN" dirty="0"/>
          </a:p>
          <a:p>
            <a:pPr defTabSz="1058863">
              <a:lnSpc>
                <a:spcPct val="150000"/>
              </a:lnSpc>
            </a:pPr>
            <a:r>
              <a:rPr lang="zh-CN" altLang="en-US" dirty="0" smtClean="0"/>
              <a:t>将</a:t>
            </a:r>
            <a:r>
              <a:rPr lang="en-US" altLang="zh-CN" dirty="0" smtClean="0"/>
              <a:t>3D</a:t>
            </a:r>
            <a:r>
              <a:rPr lang="zh-CN" altLang="en-US" dirty="0" smtClean="0"/>
              <a:t>视频切换为</a:t>
            </a:r>
            <a:r>
              <a:rPr lang="en-US" altLang="zh-CN" dirty="0" smtClean="0"/>
              <a:t>2D</a:t>
            </a:r>
            <a:r>
              <a:rPr lang="zh-CN" altLang="en-US" dirty="0" smtClean="0"/>
              <a:t>视频</a:t>
            </a:r>
            <a:r>
              <a:rPr lang="en-US" altLang="zh-CN" dirty="0" smtClean="0"/>
              <a:t>-</a:t>
            </a:r>
            <a:r>
              <a:rPr lang="zh-CN" altLang="en-US" dirty="0" smtClean="0"/>
              <a:t>截图</a:t>
            </a:r>
            <a:r>
              <a:rPr lang="en-US" altLang="zh-CN" dirty="0" smtClean="0"/>
              <a:t>-&gt;</a:t>
            </a:r>
            <a:r>
              <a:rPr lang="zh-CN" altLang="en-US" dirty="0" smtClean="0"/>
              <a:t>切换为</a:t>
            </a:r>
            <a:r>
              <a:rPr lang="en-US" altLang="zh-CN" dirty="0" smtClean="0"/>
              <a:t>3D</a:t>
            </a:r>
            <a:r>
              <a:rPr lang="zh-CN" altLang="en-US" dirty="0" smtClean="0"/>
              <a:t>视频</a:t>
            </a:r>
            <a:r>
              <a:rPr lang="en-US" altLang="zh-CN" dirty="0" smtClean="0"/>
              <a:t>-</a:t>
            </a:r>
            <a:r>
              <a:rPr lang="zh-CN" altLang="en-US" dirty="0" smtClean="0"/>
              <a:t>截图</a:t>
            </a:r>
            <a:endParaRPr lang="zh-CN"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28" y="3212976"/>
            <a:ext cx="4315972" cy="2427734"/>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1508" y="3212976"/>
            <a:ext cx="4324988" cy="2432806"/>
          </a:xfrm>
          <a:prstGeom prst="rect">
            <a:avLst/>
          </a:prstGeom>
        </p:spPr>
      </p:pic>
    </p:spTree>
    <p:extLst>
      <p:ext uri="{BB962C8B-B14F-4D97-AF65-F5344CB8AC3E}">
        <p14:creationId xmlns:p14="http://schemas.microsoft.com/office/powerpoint/2010/main" val="1326444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347864" y="2538770"/>
            <a:ext cx="2542426" cy="1754326"/>
          </a:xfrm>
          <a:prstGeom prst="rect">
            <a:avLst/>
          </a:prstGeom>
          <a:noFill/>
        </p:spPr>
        <p:txBody>
          <a:bodyPr wrap="none">
            <a:spAutoFit/>
          </a:bodyPr>
          <a:lstStyle/>
          <a:p>
            <a:pPr algn="ctr" eaLnBrk="1" hangingPunct="1">
              <a:defRPr/>
            </a:pPr>
            <a:r>
              <a:rPr lang="en-US" altLang="zh-CN"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THANKS</a:t>
            </a:r>
          </a:p>
          <a:p>
            <a:pPr algn="ctr" eaLnBrk="1" hangingPunct="1">
              <a:defRPr/>
            </a:pPr>
            <a:endParaRPr lang="zh-CN" alt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1741286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421994"/>
            <a:ext cx="8128814" cy="121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sz="1600" dirty="0" smtClean="0">
                <a:solidFill>
                  <a:srgbClr val="003366"/>
                </a:solidFill>
                <a:latin typeface="宋体" pitchFamily="2" charset="-122"/>
                <a:ea typeface="宋体" pitchFamily="2" charset="-122"/>
              </a:rPr>
              <a:t>人类最重要的立体视觉来自于双眼</a:t>
            </a:r>
            <a:r>
              <a:rPr lang="en-US" altLang="zh-CN" sz="1600" dirty="0" smtClean="0">
                <a:solidFill>
                  <a:srgbClr val="003366"/>
                </a:solidFill>
                <a:latin typeface="宋体" pitchFamily="2" charset="-122"/>
                <a:ea typeface="宋体" pitchFamily="2" charset="-122"/>
              </a:rPr>
              <a:t>,</a:t>
            </a:r>
            <a:r>
              <a:rPr lang="zh-CN" altLang="en-US" sz="1600" dirty="0" smtClean="0">
                <a:solidFill>
                  <a:srgbClr val="003366"/>
                </a:solidFill>
                <a:latin typeface="宋体" pitchFamily="2" charset="-122"/>
                <a:ea typeface="宋体" pitchFamily="2" charset="-122"/>
              </a:rPr>
              <a:t>双眼立体视觉的要素之一是双眼的会聚角，观看近距离物体时双眼视线会向内侧会聚，大脑通过左右眼视线会聚角度得到空间深度信息，其有效范围在</a:t>
            </a:r>
            <a:r>
              <a:rPr lang="en-US" altLang="zh-CN" sz="1600" dirty="0" smtClean="0">
                <a:solidFill>
                  <a:srgbClr val="003366"/>
                </a:solidFill>
                <a:latin typeface="宋体" pitchFamily="2" charset="-122"/>
                <a:ea typeface="宋体" pitchFamily="2" charset="-122"/>
              </a:rPr>
              <a:t>20</a:t>
            </a:r>
            <a:r>
              <a:rPr lang="zh-CN" altLang="en-US" sz="1600" dirty="0" smtClean="0">
                <a:solidFill>
                  <a:srgbClr val="003366"/>
                </a:solidFill>
                <a:latin typeface="宋体" pitchFamily="2" charset="-122"/>
                <a:ea typeface="宋体" pitchFamily="2" charset="-122"/>
              </a:rPr>
              <a:t>米以内。</a:t>
            </a:r>
            <a:endParaRPr lang="zh-CN" altLang="en-US" sz="1600" dirty="0">
              <a:solidFill>
                <a:srgbClr val="003366"/>
              </a:solidFill>
              <a:latin typeface="宋体" pitchFamily="2" charset="-122"/>
              <a:ea typeface="宋体" pitchFamily="2"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802" y="2852936"/>
            <a:ext cx="6192398" cy="3748210"/>
          </a:xfrm>
          <a:prstGeom prst="rect">
            <a:avLst/>
          </a:prstGeom>
        </p:spPr>
      </p:pic>
    </p:spTree>
    <p:extLst>
      <p:ext uri="{BB962C8B-B14F-4D97-AF65-F5344CB8AC3E}">
        <p14:creationId xmlns:p14="http://schemas.microsoft.com/office/powerpoint/2010/main" val="1737804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507594" y="476672"/>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dirty="0">
                <a:solidFill>
                  <a:srgbClr val="006600"/>
                </a:solidFill>
              </a:rPr>
              <a:t>3D</a:t>
            </a:r>
            <a:r>
              <a:rPr lang="zh-CN" altLang="en-US" sz="3200" dirty="0">
                <a:solidFill>
                  <a:srgbClr val="006600"/>
                </a:solidFill>
              </a:rPr>
              <a:t>成像基本原理</a:t>
            </a:r>
          </a:p>
        </p:txBody>
      </p:sp>
      <p:sp>
        <p:nvSpPr>
          <p:cNvPr id="7171" name="Rectangle 5"/>
          <p:cNvSpPr>
            <a:spLocks noChangeArrowheads="1"/>
          </p:cNvSpPr>
          <p:nvPr/>
        </p:nvSpPr>
        <p:spPr bwMode="auto">
          <a:xfrm>
            <a:off x="507594" y="1352662"/>
            <a:ext cx="8128814" cy="195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sz="2000" dirty="0">
                <a:solidFill>
                  <a:srgbClr val="003366"/>
                </a:solidFill>
                <a:latin typeface="宋体" pitchFamily="2" charset="-122"/>
                <a:ea typeface="宋体" pitchFamily="2" charset="-122"/>
              </a:rPr>
              <a:t>双眼立体视觉的要素之二是</a:t>
            </a:r>
            <a:r>
              <a:rPr lang="zh-CN" altLang="en-US" sz="2000" dirty="0" smtClean="0">
                <a:solidFill>
                  <a:srgbClr val="003366"/>
                </a:solidFill>
                <a:latin typeface="宋体" pitchFamily="2" charset="-122"/>
                <a:ea typeface="宋体" pitchFamily="2" charset="-122"/>
              </a:rPr>
              <a:t>视差，</a:t>
            </a:r>
            <a:r>
              <a:rPr lang="zh-CN" altLang="en-US" sz="2000" dirty="0" smtClean="0"/>
              <a:t>由于</a:t>
            </a:r>
            <a:r>
              <a:rPr lang="zh-CN" altLang="en-US" sz="2000" dirty="0"/>
              <a:t>双眼位置</a:t>
            </a:r>
            <a:r>
              <a:rPr lang="zh-CN" altLang="en-US" sz="2000" dirty="0" smtClean="0"/>
              <a:t>不同</a:t>
            </a:r>
            <a:r>
              <a:rPr lang="en-US" altLang="zh-CN" sz="2000" dirty="0" smtClean="0"/>
              <a:t>(</a:t>
            </a:r>
            <a:r>
              <a:rPr lang="zh-CN" altLang="en-US" sz="2000" dirty="0" smtClean="0"/>
              <a:t>存在瞳距</a:t>
            </a:r>
            <a:r>
              <a:rPr lang="en-US" altLang="zh-CN" sz="2000" dirty="0" smtClean="0"/>
              <a:t>)</a:t>
            </a:r>
            <a:r>
              <a:rPr lang="zh-CN" altLang="en-US" sz="2000" dirty="0" smtClean="0"/>
              <a:t>，</a:t>
            </a:r>
            <a:r>
              <a:rPr lang="zh-CN" altLang="en-US" sz="2000" dirty="0"/>
              <a:t>左右眼看到的图像是存在差异的</a:t>
            </a:r>
            <a:r>
              <a:rPr lang="zh-CN" altLang="en-US" sz="2000" dirty="0" smtClean="0"/>
              <a:t>，通过这种差异判断物体的远近和深度，就是视差原理，根据视差原理</a:t>
            </a:r>
            <a:r>
              <a:rPr lang="zh-CN" altLang="en-US" sz="2000" dirty="0" smtClean="0"/>
              <a:t>，</a:t>
            </a:r>
            <a:r>
              <a:rPr lang="zh-CN" altLang="en-US" sz="2000" dirty="0" smtClean="0"/>
              <a:t>人脑分析双眼图像位置的差异感受到立体效果</a:t>
            </a:r>
            <a:endParaRPr lang="zh-CN" altLang="en-US" sz="2000" dirty="0" smtClean="0"/>
          </a:p>
        </p:txBody>
      </p:sp>
      <p:pic>
        <p:nvPicPr>
          <p:cNvPr id="717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1" y="3717032"/>
            <a:ext cx="7126456" cy="282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606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642506"/>
            <a:ext cx="8128814" cy="13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a:lnSpc>
                <a:spcPct val="150000"/>
              </a:lnSpc>
            </a:pPr>
            <a:r>
              <a:rPr lang="zh-CN" altLang="en-US" dirty="0" smtClean="0">
                <a:latin typeface="宋体" pitchFamily="2" charset="-122"/>
                <a:ea typeface="宋体" pitchFamily="2" charset="-122"/>
              </a:rPr>
              <a:t>瞳</a:t>
            </a:r>
            <a:r>
              <a:rPr lang="zh-CN" altLang="en-US" dirty="0">
                <a:latin typeface="宋体" pitchFamily="2" charset="-122"/>
                <a:ea typeface="宋体" pitchFamily="2" charset="-122"/>
              </a:rPr>
              <a:t>距，简单说就是两只眼睛瞳孔之间的距离。</a:t>
            </a:r>
            <a:br>
              <a:rPr lang="zh-CN" altLang="en-US" dirty="0">
                <a:latin typeface="宋体" pitchFamily="2" charset="-122"/>
                <a:ea typeface="宋体" pitchFamily="2" charset="-122"/>
              </a:rPr>
            </a:br>
            <a:r>
              <a:rPr lang="zh-CN" altLang="en-US" dirty="0">
                <a:latin typeface="宋体" pitchFamily="2" charset="-122"/>
                <a:ea typeface="宋体" pitchFamily="2" charset="-122"/>
              </a:rPr>
              <a:t>一般成年男性的瞳距在</a:t>
            </a:r>
            <a:r>
              <a:rPr lang="en-US" altLang="zh-CN" dirty="0">
                <a:latin typeface="宋体" pitchFamily="2" charset="-122"/>
                <a:ea typeface="宋体" pitchFamily="2" charset="-122"/>
              </a:rPr>
              <a:t>60</a:t>
            </a:r>
            <a:r>
              <a:rPr lang="zh-CN" altLang="en-US" dirty="0">
                <a:latin typeface="宋体" pitchFamily="2" charset="-122"/>
                <a:ea typeface="宋体" pitchFamily="2" charset="-122"/>
              </a:rPr>
              <a:t>毫米～</a:t>
            </a:r>
            <a:r>
              <a:rPr lang="en-US" altLang="zh-CN" dirty="0">
                <a:latin typeface="宋体" pitchFamily="2" charset="-122"/>
                <a:ea typeface="宋体" pitchFamily="2" charset="-122"/>
              </a:rPr>
              <a:t>73</a:t>
            </a:r>
            <a:r>
              <a:rPr lang="zh-CN" altLang="en-US" dirty="0">
                <a:latin typeface="宋体" pitchFamily="2" charset="-122"/>
                <a:ea typeface="宋体" pitchFamily="2" charset="-122"/>
              </a:rPr>
              <a:t>毫米之间，成年女性的瞳距在</a:t>
            </a:r>
            <a:r>
              <a:rPr lang="en-US" altLang="zh-CN" dirty="0">
                <a:latin typeface="宋体" pitchFamily="2" charset="-122"/>
                <a:ea typeface="宋体" pitchFamily="2" charset="-122"/>
              </a:rPr>
              <a:t>53</a:t>
            </a:r>
            <a:r>
              <a:rPr lang="zh-CN" altLang="en-US" dirty="0">
                <a:latin typeface="宋体" pitchFamily="2" charset="-122"/>
                <a:ea typeface="宋体" pitchFamily="2" charset="-122"/>
              </a:rPr>
              <a:t>毫米～</a:t>
            </a:r>
            <a:r>
              <a:rPr lang="en-US" altLang="zh-CN" dirty="0">
                <a:latin typeface="宋体" pitchFamily="2" charset="-122"/>
                <a:ea typeface="宋体" pitchFamily="2" charset="-122"/>
              </a:rPr>
              <a:t>68</a:t>
            </a:r>
            <a:r>
              <a:rPr lang="zh-CN" altLang="en-US" dirty="0">
                <a:latin typeface="宋体" pitchFamily="2" charset="-122"/>
                <a:ea typeface="宋体" pitchFamily="2" charset="-122"/>
              </a:rPr>
              <a:t>毫米之间</a:t>
            </a:r>
            <a:endParaRPr lang="zh-CN" altLang="en-US" sz="1600" dirty="0">
              <a:solidFill>
                <a:srgbClr val="003366"/>
              </a:solidFill>
              <a:latin typeface="宋体" pitchFamily="2" charset="-122"/>
              <a:ea typeface="宋体" pitchFamily="2" charset="-122"/>
            </a:endParaRPr>
          </a:p>
        </p:txBody>
      </p:sp>
      <p:pic>
        <p:nvPicPr>
          <p:cNvPr id="5124" name="Picture 7" descr="点评：目前大多数虚拟现实设备都可以调整瞳距，方法分为物理调整和软件调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668" y="3438054"/>
            <a:ext cx="7036665" cy="2655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957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6147" name="Rectangle 5"/>
          <p:cNvSpPr>
            <a:spLocks noChangeArrowheads="1"/>
          </p:cNvSpPr>
          <p:nvPr/>
        </p:nvSpPr>
        <p:spPr bwMode="auto">
          <a:xfrm>
            <a:off x="540578" y="1534320"/>
            <a:ext cx="8128814" cy="333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sz="2000" dirty="0">
                <a:latin typeface="宋体" pitchFamily="2" charset="-122"/>
                <a:ea typeface="宋体" pitchFamily="2" charset="-122"/>
              </a:rPr>
              <a:t>我们的两只眼睛看东西的时候，可以轻松的确定物体距离眼睛的位置，而当你闭上一直眼睛的时候，就无法适应了，所以这时候对距离的判断是不准的。做个简单的实验：闭上你的一只眼睛（左眼右眼无所谓，随便那只舒服闭那只），然后拿两只铅笔的，左右手各一只，在大概三十厘米距离外把两只铅笔的笔尖慢慢靠拢。你会发现，在大多数时候，你的两只笔尖是无法汇集到一点的。这就说明，我们平时感觉到的距离感，其实是由两只眼睛共同决定的。</a:t>
            </a:r>
            <a:endParaRPr lang="zh-CN" altLang="en-US" sz="1600" dirty="0">
              <a:solidFill>
                <a:srgbClr val="003366"/>
              </a:solidFill>
              <a:latin typeface="宋体" pitchFamily="2" charset="-122"/>
              <a:ea typeface="宋体" pitchFamily="2" charset="-122"/>
            </a:endParaRPr>
          </a:p>
        </p:txBody>
      </p:sp>
    </p:spTree>
    <p:extLst>
      <p:ext uri="{BB962C8B-B14F-4D97-AF65-F5344CB8AC3E}">
        <p14:creationId xmlns:p14="http://schemas.microsoft.com/office/powerpoint/2010/main" val="536240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604626"/>
            <a:ext cx="8128814" cy="218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en-US" altLang="zh-CN" b="1" dirty="0" smtClean="0">
                <a:latin typeface="宋体" pitchFamily="2" charset="-122"/>
                <a:ea typeface="宋体" pitchFamily="2" charset="-122"/>
              </a:rPr>
              <a:t>3D</a:t>
            </a:r>
            <a:r>
              <a:rPr lang="zh-CN" altLang="en-US" b="1" dirty="0" smtClean="0">
                <a:latin typeface="宋体" pitchFamily="2" charset="-122"/>
                <a:ea typeface="宋体" pitchFamily="2" charset="-122"/>
              </a:rPr>
              <a:t>是</a:t>
            </a:r>
            <a:r>
              <a:rPr lang="zh-CN" altLang="en-US" b="1" dirty="0">
                <a:latin typeface="宋体" pitchFamily="2" charset="-122"/>
                <a:ea typeface="宋体" pitchFamily="2" charset="-122"/>
              </a:rPr>
              <a:t>什么？</a:t>
            </a:r>
            <a:endParaRPr lang="en-US" altLang="zh-CN" dirty="0">
              <a:latin typeface="宋体" pitchFamily="2" charset="-122"/>
              <a:ea typeface="宋体" pitchFamily="2" charset="-122"/>
            </a:endParaRPr>
          </a:p>
          <a:p>
            <a:pPr defTabSz="1058863">
              <a:lnSpc>
                <a:spcPct val="150000"/>
              </a:lnSpc>
            </a:pPr>
            <a:r>
              <a:rPr lang="zh-CN" altLang="en-US" dirty="0">
                <a:latin typeface="宋体" pitchFamily="2" charset="-122"/>
                <a:ea typeface="宋体" pitchFamily="2" charset="-122"/>
              </a:rPr>
              <a:t>目前所说的 </a:t>
            </a:r>
            <a:r>
              <a:rPr lang="en-US" altLang="zh-CN" dirty="0">
                <a:latin typeface="宋体" pitchFamily="2" charset="-122"/>
                <a:ea typeface="宋体" pitchFamily="2" charset="-122"/>
              </a:rPr>
              <a:t>3D </a:t>
            </a:r>
            <a:r>
              <a:rPr lang="zh-CN" altLang="en-US" dirty="0">
                <a:latin typeface="宋体" pitchFamily="2" charset="-122"/>
                <a:ea typeface="宋体" pitchFamily="2" charset="-122"/>
              </a:rPr>
              <a:t>实际上是 “双眼立体视觉 ”的</a:t>
            </a:r>
            <a:r>
              <a:rPr lang="zh-CN" altLang="en-US" dirty="0" smtClean="0">
                <a:latin typeface="宋体" pitchFamily="2" charset="-122"/>
                <a:ea typeface="宋体" pitchFamily="2" charset="-122"/>
              </a:rPr>
              <a:t>简称 </a:t>
            </a:r>
            <a:r>
              <a:rPr lang="zh-CN" altLang="en-US" dirty="0">
                <a:latin typeface="宋体" pitchFamily="2" charset="-122"/>
                <a:ea typeface="宋体" pitchFamily="2" charset="-122"/>
              </a:rPr>
              <a:t>。</a:t>
            </a:r>
          </a:p>
          <a:p>
            <a:pPr defTabSz="1058863">
              <a:lnSpc>
                <a:spcPct val="150000"/>
              </a:lnSpc>
            </a:pPr>
            <a:r>
              <a:rPr lang="zh-CN" altLang="en-US" dirty="0">
                <a:latin typeface="宋体" pitchFamily="2" charset="-122"/>
                <a:ea typeface="宋体" pitchFamily="2" charset="-122"/>
              </a:rPr>
              <a:t>基于双眼立体视觉的 </a:t>
            </a:r>
            <a:r>
              <a:rPr lang="en-US" altLang="zh-CN" dirty="0">
                <a:latin typeface="宋体" pitchFamily="2" charset="-122"/>
                <a:ea typeface="宋体" pitchFamily="2" charset="-122"/>
              </a:rPr>
              <a:t>3D </a:t>
            </a:r>
            <a:r>
              <a:rPr lang="zh-CN" altLang="en-US" dirty="0" smtClean="0">
                <a:latin typeface="宋体" pitchFamily="2" charset="-122"/>
                <a:ea typeface="宋体" pitchFamily="2" charset="-122"/>
              </a:rPr>
              <a:t>图像</a:t>
            </a:r>
            <a:r>
              <a:rPr lang="zh-CN" altLang="en-US" dirty="0">
                <a:latin typeface="宋体" pitchFamily="2" charset="-122"/>
                <a:ea typeface="宋体" pitchFamily="2" charset="-122"/>
              </a:rPr>
              <a:t>质量由两部分</a:t>
            </a:r>
            <a:r>
              <a:rPr lang="zh-CN" altLang="en-US" dirty="0" smtClean="0">
                <a:latin typeface="宋体" pitchFamily="2" charset="-122"/>
                <a:ea typeface="宋体" pitchFamily="2" charset="-122"/>
              </a:rPr>
              <a:t>构成</a:t>
            </a:r>
            <a:r>
              <a:rPr lang="en-US" altLang="zh-CN" dirty="0">
                <a:latin typeface="宋体" pitchFamily="2" charset="-122"/>
                <a:ea typeface="宋体" pitchFamily="2" charset="-122"/>
              </a:rPr>
              <a:t>:</a:t>
            </a:r>
            <a:endParaRPr lang="en-US" altLang="zh-CN" dirty="0" smtClean="0">
              <a:latin typeface="宋体" pitchFamily="2" charset="-122"/>
              <a:ea typeface="宋体" pitchFamily="2" charset="-122"/>
            </a:endParaRPr>
          </a:p>
          <a:p>
            <a:pPr defTabSz="1058863">
              <a:lnSpc>
                <a:spcPct val="150000"/>
              </a:lnSpc>
            </a:pPr>
            <a:r>
              <a:rPr lang="en-US" altLang="zh-CN" dirty="0" smtClean="0">
                <a:latin typeface="宋体" pitchFamily="2" charset="-122"/>
                <a:ea typeface="宋体" pitchFamily="2" charset="-122"/>
              </a:rPr>
              <a:t>1.</a:t>
            </a:r>
            <a:r>
              <a:rPr lang="zh-CN" altLang="en-US" dirty="0" smtClean="0">
                <a:latin typeface="宋体" pitchFamily="2" charset="-122"/>
                <a:ea typeface="宋体" pitchFamily="2" charset="-122"/>
              </a:rPr>
              <a:t>对应</a:t>
            </a:r>
            <a:r>
              <a:rPr lang="zh-CN" altLang="en-US" dirty="0">
                <a:latin typeface="宋体" pitchFamily="2" charset="-122"/>
                <a:ea typeface="宋体" pitchFamily="2" charset="-122"/>
              </a:rPr>
              <a:t>于左右眼</a:t>
            </a:r>
            <a:r>
              <a:rPr lang="zh-CN" altLang="en-US" dirty="0" smtClean="0">
                <a:latin typeface="宋体" pitchFamily="2" charset="-122"/>
                <a:ea typeface="宋体" pitchFamily="2" charset="-122"/>
              </a:rPr>
              <a:t>的</a:t>
            </a:r>
            <a:r>
              <a:rPr lang="zh-CN" altLang="en-US" dirty="0">
                <a:latin typeface="宋体" pitchFamily="2" charset="-122"/>
                <a:ea typeface="宋体" pitchFamily="2" charset="-122"/>
              </a:rPr>
              <a:t>两个</a:t>
            </a:r>
            <a:r>
              <a:rPr lang="zh-CN" altLang="en-US" dirty="0" smtClean="0">
                <a:latin typeface="宋体" pitchFamily="2" charset="-122"/>
                <a:ea typeface="宋体" pitchFamily="2" charset="-122"/>
              </a:rPr>
              <a:t>高清电图像</a:t>
            </a:r>
            <a:r>
              <a:rPr lang="zh-CN" altLang="en-US" dirty="0" smtClean="0">
                <a:latin typeface="宋体" pitchFamily="2" charset="-122"/>
                <a:ea typeface="宋体" pitchFamily="2" charset="-122"/>
              </a:rPr>
              <a:t>质量</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基础</a:t>
            </a:r>
            <a:r>
              <a:rPr lang="en-US" altLang="zh-CN" dirty="0" smtClean="0">
                <a:latin typeface="宋体" pitchFamily="2" charset="-122"/>
                <a:ea typeface="宋体" pitchFamily="2" charset="-122"/>
              </a:rPr>
              <a:t>)</a:t>
            </a:r>
            <a:endParaRPr lang="en-US" altLang="zh-CN" dirty="0" smtClean="0">
              <a:latin typeface="宋体" pitchFamily="2" charset="-122"/>
              <a:ea typeface="宋体" pitchFamily="2" charset="-122"/>
            </a:endParaRPr>
          </a:p>
          <a:p>
            <a:pPr defTabSz="1058863">
              <a:lnSpc>
                <a:spcPct val="150000"/>
              </a:lnSpc>
            </a:pPr>
            <a:r>
              <a:rPr lang="en-US" altLang="zh-CN" dirty="0" smtClean="0">
                <a:latin typeface="宋体" pitchFamily="2" charset="-122"/>
                <a:ea typeface="宋体" pitchFamily="2" charset="-122"/>
              </a:rPr>
              <a:t>2.</a:t>
            </a:r>
            <a:r>
              <a:rPr lang="zh-CN" altLang="en-US" dirty="0" smtClean="0">
                <a:latin typeface="宋体" pitchFamily="2" charset="-122"/>
                <a:ea typeface="宋体" pitchFamily="2" charset="-122"/>
              </a:rPr>
              <a:t>形</a:t>
            </a:r>
            <a:r>
              <a:rPr lang="zh-CN" altLang="en-US" dirty="0">
                <a:latin typeface="宋体" pitchFamily="2" charset="-122"/>
                <a:ea typeface="宋体" pitchFamily="2" charset="-122"/>
              </a:rPr>
              <a:t>成立体觉双眼 </a:t>
            </a:r>
            <a:r>
              <a:rPr lang="en-US" altLang="zh-CN" dirty="0">
                <a:latin typeface="宋体" pitchFamily="2" charset="-122"/>
                <a:ea typeface="宋体" pitchFamily="2" charset="-122"/>
              </a:rPr>
              <a:t>3D </a:t>
            </a:r>
            <a:r>
              <a:rPr lang="zh-CN" altLang="en-US" dirty="0" smtClean="0">
                <a:latin typeface="宋体" pitchFamily="2" charset="-122"/>
                <a:ea typeface="宋体" pitchFamily="2" charset="-122"/>
              </a:rPr>
              <a:t>图像</a:t>
            </a:r>
            <a:r>
              <a:rPr lang="zh-CN" altLang="en-US" dirty="0" smtClean="0">
                <a:latin typeface="宋体" pitchFamily="2" charset="-122"/>
                <a:ea typeface="宋体" pitchFamily="2" charset="-122"/>
              </a:rPr>
              <a:t>质量（保证）</a:t>
            </a:r>
            <a:endParaRPr lang="zh-CN" altLang="en-US" sz="1600" dirty="0">
              <a:solidFill>
                <a:srgbClr val="003366"/>
              </a:solidFill>
              <a:latin typeface="宋体" pitchFamily="2" charset="-122"/>
              <a:ea typeface="宋体" pitchFamily="2" charset="-122"/>
            </a:endParaRPr>
          </a:p>
        </p:txBody>
      </p:sp>
    </p:spTree>
    <p:extLst>
      <p:ext uri="{BB962C8B-B14F-4D97-AF65-F5344CB8AC3E}">
        <p14:creationId xmlns:p14="http://schemas.microsoft.com/office/powerpoint/2010/main" val="2013263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507594" y="685801"/>
            <a:ext cx="3137721" cy="59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5888" tIns="52944" rIns="105888" bIns="52944">
            <a:spAutoFit/>
          </a:bodyPr>
          <a:lstStyle/>
          <a:p>
            <a:pPr marL="396875" indent="-396875" defTabSz="1058863" eaLnBrk="1" hangingPunct="1">
              <a:spcBef>
                <a:spcPct val="50000"/>
              </a:spcBef>
            </a:pPr>
            <a:r>
              <a:rPr lang="en-US" altLang="zh-CN" sz="3200">
                <a:solidFill>
                  <a:srgbClr val="006600"/>
                </a:solidFill>
              </a:rPr>
              <a:t>3D</a:t>
            </a:r>
            <a:r>
              <a:rPr lang="zh-CN" altLang="en-US" sz="3200">
                <a:solidFill>
                  <a:srgbClr val="006600"/>
                </a:solidFill>
              </a:rPr>
              <a:t>成像基本原理</a:t>
            </a:r>
          </a:p>
        </p:txBody>
      </p:sp>
      <p:sp>
        <p:nvSpPr>
          <p:cNvPr id="5123" name="Rectangle 5"/>
          <p:cNvSpPr>
            <a:spLocks noChangeArrowheads="1"/>
          </p:cNvSpPr>
          <p:nvPr/>
        </p:nvSpPr>
        <p:spPr bwMode="auto">
          <a:xfrm>
            <a:off x="507594" y="1637725"/>
            <a:ext cx="8128814" cy="301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888" tIns="52944" rIns="105888" bIns="52944" anchor="ctr">
            <a:spAutoFit/>
          </a:bodyPr>
          <a:lstStyle/>
          <a:p>
            <a:pPr defTabSz="1058863" eaLnBrk="1" hangingPunct="1">
              <a:lnSpc>
                <a:spcPct val="150000"/>
              </a:lnSpc>
            </a:pPr>
            <a:r>
              <a:rPr lang="zh-CN" altLang="en-US" b="1" dirty="0" smtClean="0">
                <a:latin typeface="宋体" pitchFamily="2" charset="-122"/>
                <a:ea typeface="宋体" pitchFamily="2" charset="-122"/>
              </a:rPr>
              <a:t>双眼立体视觉局限性</a:t>
            </a:r>
            <a:endParaRPr lang="en-US" altLang="zh-CN" b="1" dirty="0" smtClean="0">
              <a:latin typeface="宋体" pitchFamily="2" charset="-122"/>
              <a:ea typeface="宋体" pitchFamily="2" charset="-122"/>
            </a:endParaRPr>
          </a:p>
          <a:p>
            <a:pPr defTabSz="1058863">
              <a:lnSpc>
                <a:spcPct val="150000"/>
              </a:lnSpc>
            </a:pPr>
            <a:r>
              <a:rPr lang="zh-CN" altLang="en-US" dirty="0"/>
              <a:t>双眼</a:t>
            </a:r>
            <a:r>
              <a:rPr lang="en-US" altLang="zh-CN" dirty="0"/>
              <a:t>3D</a:t>
            </a:r>
            <a:r>
              <a:rPr lang="zh-CN" altLang="en-US" dirty="0"/>
              <a:t>成像利用会聚角和视差使观看者产生立体视觉，但在某些条件下这种双眼立体视觉会与单眼立体视觉产生冲突。人眼观看实际物体时单眼立体视觉的焦点调节与双眼立体视觉的会聚角在大脑产生的立体图像相同，但观看基于双眼立体视觉原理拍摄的</a:t>
            </a:r>
            <a:r>
              <a:rPr lang="en-US" altLang="zh-CN" dirty="0"/>
              <a:t>3D</a:t>
            </a:r>
            <a:r>
              <a:rPr lang="zh-CN" altLang="en-US" dirty="0"/>
              <a:t>图像时，单眼立体视觉的焦点调节与双眼立体视觉的会聚角在大脑产生的立体图像不一致，那么这种立体图像的冲突会使观看者产生视觉疲劳和不舒适的感受，程度随时间而严重。 </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2278695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TotalTime>
  <Words>2073</Words>
  <Application>Microsoft Office PowerPoint</Application>
  <PresentationFormat>全屏显示(4:3)</PresentationFormat>
  <Paragraphs>106</Paragraphs>
  <Slides>38</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0" baseType="lpstr">
      <vt:lpstr>Office 主题</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chenlong</dc:creator>
  <cp:lastModifiedBy>chenlong</cp:lastModifiedBy>
  <cp:revision>48</cp:revision>
  <dcterms:created xsi:type="dcterms:W3CDTF">2017-03-21T01:48:45Z</dcterms:created>
  <dcterms:modified xsi:type="dcterms:W3CDTF">2017-03-22T10:45:38Z</dcterms:modified>
</cp:coreProperties>
</file>